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1" r:id="rId3"/>
    <p:sldId id="283" r:id="rId4"/>
    <p:sldId id="289" r:id="rId5"/>
    <p:sldId id="293" r:id="rId6"/>
    <p:sldId id="290" r:id="rId7"/>
    <p:sldId id="295" r:id="rId8"/>
  </p:sldIdLst>
  <p:sldSz cx="14630400" cy="8229600"/>
  <p:notesSz cx="6858000" cy="9144000"/>
  <p:defaultTextStyle>
    <a:defPPr>
      <a:defRPr lang="en-US"/>
    </a:defPPr>
    <a:lvl1pPr marL="0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65307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4D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0"/>
    <p:restoredTop sz="91582" autoAdjust="0"/>
  </p:normalViewPr>
  <p:slideViewPr>
    <p:cSldViewPr snapToGrid="0" snapToObjects="1">
      <p:cViewPr varScale="1">
        <p:scale>
          <a:sx n="91" d="100"/>
          <a:sy n="91" d="100"/>
        </p:scale>
        <p:origin x="568" y="18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53A7-DF55-9240-99EA-0E3A79B6ABB2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E507C-F114-6B46-B6CD-EC0DDE501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3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2BA3F-8F87-B14C-835B-FD4AABE7FA17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561FF-766A-FC48-B548-132AB9441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8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65307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561FF-766A-FC48-B548-132AB94412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6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561FF-766A-FC48-B548-132AB94412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561FF-766A-FC48-B548-132AB94412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561FF-766A-FC48-B548-132AB94412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561FF-766A-FC48-B548-132AB94412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0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4674-3B07-4C4E-A8AD-E3431EC59BE9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3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A330-0E2F-0146-9DDB-3D508CA89382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8412-28F9-7E4A-B271-C1908FAD209F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B5DC-4839-6842-90B2-15E50C7894FB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98A-0F36-5E4F-87A8-8F1DE8B09B9E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35F-BDB5-DC46-B658-BA008B2E77AE}" type="datetime1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5963-5EB9-6445-AB75-4E5799687225}" type="datetime1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2E51-D9C2-7D43-9307-01AE33111AAC}" type="datetime1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DEE2-DA0D-F345-A999-AD6CDB11F7E7}" type="datetime1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B73A-BB45-E643-8696-44E3F4310061}" type="datetime1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9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FB06-6161-3540-A2C6-5385A666D147}" type="datetime1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729226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BCC84-BC86-1049-B7D3-3485FEEE11D5}" type="datetime1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729226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PO.DAAC?  -  Data Holdings  -  New Datasets  -  Seasat  -  Web Portal  -  HiTide  -  LAS  -  SOTO 2D  -  Web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080" y="7729226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EE1D-D64B-F541-8056-8A2D8D8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5307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653077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653077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65307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653077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653077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6530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6530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6530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6530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ti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jpeg"/><Relationship Id="rId4" Type="http://schemas.openxmlformats.org/officeDocument/2006/relationships/hyperlink" Target="mailto:David.F.Moroni@jpl.nasa.gov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daac.jpl.nasa.gov/CitingPODAA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hyperlink" Target="http://opendap.jpl.nasa.gov" TargetMode="External"/><Relationship Id="rId7" Type="http://schemas.openxmlformats.org/officeDocument/2006/relationships/hyperlink" Target="http://bit.ly/datarecipes" TargetMode="External"/><Relationship Id="rId2" Type="http://schemas.openxmlformats.org/officeDocument/2006/relationships/hyperlink" Target="ftp://podaac.jpl.nasa.go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nasa/podaacpy" TargetMode="External"/><Relationship Id="rId5" Type="http://schemas.openxmlformats.org/officeDocument/2006/relationships/hyperlink" Target="https://podaac.jpl.nasa.gov/ws" TargetMode="External"/><Relationship Id="rId4" Type="http://schemas.openxmlformats.org/officeDocument/2006/relationships/hyperlink" Target="https://thredds.jpl.nasa.gov/" TargetMode="External"/><Relationship Id="rId9" Type="http://schemas.openxmlformats.org/officeDocument/2006/relationships/hyperlink" Target="https://podaac-tools.jpl.nasa.gov/sot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daac.jpl.nasa.gov/forum/" TargetMode="External"/><Relationship Id="rId2" Type="http://schemas.openxmlformats.org/officeDocument/2006/relationships/hyperlink" Target="http://bit.ly/podaactutorial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hyperlink" Target="https://urs.earthdata.nasa.gov/users/n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daac_logo_C_color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b="11761"/>
          <a:stretch/>
        </p:blipFill>
        <p:spPr>
          <a:xfrm>
            <a:off x="1470158" y="-7577"/>
            <a:ext cx="11739538" cy="82371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" y="0"/>
            <a:ext cx="14630398" cy="8231506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15" tIns="65308" rIns="130615" bIns="653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" y="1503432"/>
            <a:ext cx="14630398" cy="1764030"/>
          </a:xfrm>
        </p:spPr>
        <p:txBody>
          <a:bodyPr>
            <a:noAutofit/>
          </a:bodyPr>
          <a:lstStyle/>
          <a:p>
            <a:r>
              <a:rPr lang="en-US" sz="7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Latest Datasets and Services at the: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078" y="4724345"/>
            <a:ext cx="13653276" cy="210312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tx1"/>
                </a:solidFill>
              </a:rPr>
              <a:t>David Moroni</a:t>
            </a:r>
          </a:p>
          <a:p>
            <a:r>
              <a:rPr lang="en-US" sz="3400" u="sng" dirty="0">
                <a:solidFill>
                  <a:schemeClr val="tx1"/>
                </a:solidFill>
                <a:hlinkClick r:id="rId4"/>
              </a:rPr>
              <a:t>David.F.Moroni@jpl.nasa.gov</a:t>
            </a:r>
            <a:endParaRPr lang="en-US" sz="3400" u="sng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PO.DAAC Data Stewardship and User Services Team Manager</a:t>
            </a:r>
          </a:p>
          <a:p>
            <a:r>
              <a:rPr lang="en-US" sz="3400" dirty="0">
                <a:solidFill>
                  <a:schemeClr val="tx1"/>
                </a:solidFill>
              </a:rPr>
              <a:t>Jet Propulsion Laboratory, California Institute of Technology, Pasadena, CA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939687" y="7728377"/>
            <a:ext cx="12800479" cy="50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15" tIns="65308" rIns="130615" bIns="65308">
            <a:spAutoFit/>
          </a:bodyPr>
          <a:lstStyle/>
          <a:p>
            <a:pPr algn="ctr"/>
            <a:r>
              <a:rPr lang="en-US" sz="2400" dirty="0"/>
              <a:t>© 2018 California Institute of Technology. Pasadena, CA. Government sponsorship acknowledged.</a:t>
            </a:r>
          </a:p>
        </p:txBody>
      </p:sp>
      <p:pic>
        <p:nvPicPr>
          <p:cNvPr id="20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9253" y="95969"/>
            <a:ext cx="11766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0761" y="1047343"/>
            <a:ext cx="14608874" cy="879331"/>
            <a:chOff x="21524" y="1047343"/>
            <a:chExt cx="14608874" cy="879331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692" y="1049005"/>
              <a:ext cx="1694921" cy="877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4" y="1047344"/>
              <a:ext cx="3665455" cy="8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ost_missions.jpg"/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13" y="1049005"/>
              <a:ext cx="2080402" cy="8776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69613" y="1047343"/>
              <a:ext cx="2131807" cy="877669"/>
            </a:xfrm>
            <a:prstGeom prst="rect">
              <a:avLst/>
            </a:prstGeom>
          </p:spPr>
        </p:pic>
        <p:pic>
          <p:nvPicPr>
            <p:cNvPr id="16" name="Picture 15" descr="ASCATB-L2-Coastal.3032013.jpg.jpe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1" t="23268" r="18861" b="24381"/>
            <a:stretch/>
          </p:blipFill>
          <p:spPr>
            <a:xfrm>
              <a:off x="11601420" y="1049005"/>
              <a:ext cx="1973049" cy="8776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571630" y="1049005"/>
              <a:ext cx="1058768" cy="877669"/>
            </a:xfrm>
            <a:prstGeom prst="rect">
              <a:avLst/>
            </a:prstGeom>
          </p:spPr>
        </p:pic>
        <p:pic>
          <p:nvPicPr>
            <p:cNvPr id="9" name="Picture 8" descr="CYGNSS_coverfig_small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250" y="1049005"/>
              <a:ext cx="2253633" cy="875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515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90774" y="1012595"/>
            <a:ext cx="6519122" cy="3980141"/>
            <a:chOff x="690774" y="1012595"/>
            <a:chExt cx="6519122" cy="3980141"/>
          </a:xfrm>
        </p:grpSpPr>
        <p:pic>
          <p:nvPicPr>
            <p:cNvPr id="18" name="Picture 17" descr="mapchartdotnet_podaac_2016_to_2may201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91" y="2333817"/>
              <a:ext cx="6519105" cy="265891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90774" y="1012595"/>
              <a:ext cx="6519122" cy="3979915"/>
              <a:chOff x="311379" y="789779"/>
              <a:chExt cx="4074451" cy="331659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1379" y="789779"/>
                <a:ext cx="4074451" cy="3316596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11379" y="789779"/>
                <a:ext cx="4074451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100" b="1" dirty="0"/>
                  <a:t>Data Management &amp; Stewardship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1379" y="1307402"/>
                <a:ext cx="4074451" cy="56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/>
                  <a:t>Preserve and distribute oceanographic data for the benefit of future generations domestically and abroad.</a:t>
                </a:r>
                <a:endParaRPr lang="en-US" sz="1900" b="1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394175" y="1012595"/>
            <a:ext cx="6533093" cy="3980141"/>
            <a:chOff x="4677185" y="789591"/>
            <a:chExt cx="4083183" cy="3316784"/>
          </a:xfrm>
        </p:grpSpPr>
        <p:sp>
          <p:nvSpPr>
            <p:cNvPr id="10" name="Rectangle 9"/>
            <p:cNvSpPr/>
            <p:nvPr/>
          </p:nvSpPr>
          <p:spPr>
            <a:xfrm>
              <a:off x="4677185" y="789779"/>
              <a:ext cx="4074451" cy="33165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7185" y="789591"/>
              <a:ext cx="4078817" cy="47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0" b="1" dirty="0"/>
                <a:t>Data Access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81551" y="1216086"/>
              <a:ext cx="4078817" cy="66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/>
                <a:t>Provide intuitive services to discover, select, extract and utilize oceanographic data.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189" y="5151704"/>
            <a:ext cx="13825233" cy="2644386"/>
            <a:chOff x="730454" y="4378238"/>
            <a:chExt cx="7739132" cy="2203658"/>
          </a:xfrm>
        </p:grpSpPr>
        <p:sp>
          <p:nvSpPr>
            <p:cNvPr id="15" name="Rectangle 14"/>
            <p:cNvSpPr/>
            <p:nvPr/>
          </p:nvSpPr>
          <p:spPr>
            <a:xfrm>
              <a:off x="730454" y="4378238"/>
              <a:ext cx="7739132" cy="22036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5272" y="4425509"/>
              <a:ext cx="4045019" cy="487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Information Services and Forum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2421" y="4986755"/>
              <a:ext cx="3805550" cy="151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/>
                <a:t>Science data specialists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Human-to-human interaction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Knowledgebase and FAQs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Guidance and resource materials</a:t>
              </a:r>
              <a:endParaRPr lang="en-US" sz="2800" b="1" dirty="0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731520" y="25365"/>
            <a:ext cx="13167360" cy="885418"/>
          </a:xfrm>
          <a:prstGeom prst="rect">
            <a:avLst/>
          </a:prstGeom>
        </p:spPr>
        <p:txBody>
          <a:bodyPr lIns="130615" tIns="65308" rIns="130615" bIns="65308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Role of PO.DAAC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313" y="5183381"/>
            <a:ext cx="3546118" cy="2598421"/>
          </a:xfrm>
          <a:prstGeom prst="rect">
            <a:avLst/>
          </a:prstGeom>
        </p:spPr>
      </p:pic>
      <p:pic>
        <p:nvPicPr>
          <p:cNvPr id="3" name="Picture 2" descr="Screen Shot 2015-05-07 at 6.48.2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431" y="5183381"/>
            <a:ext cx="2756991" cy="2535227"/>
          </a:xfrm>
          <a:prstGeom prst="rect">
            <a:avLst/>
          </a:prstGeom>
        </p:spPr>
      </p:pic>
      <p:pic>
        <p:nvPicPr>
          <p:cNvPr id="22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49253" y="95969"/>
            <a:ext cx="11766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3</a:t>
            </a:fld>
            <a:endParaRPr lang="en-US"/>
          </a:p>
        </p:txBody>
      </p:sp>
      <p:pic>
        <p:nvPicPr>
          <p:cNvPr id="21" name="Picture 20" descr="Screen Shot 2017-05-02 at 8.26.1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88" y="2253537"/>
            <a:ext cx="5635965" cy="27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2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463" y="3967514"/>
            <a:ext cx="14162154" cy="37631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15" tIns="65308" rIns="130615" bIns="65308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5463" y="1051221"/>
            <a:ext cx="14162154" cy="280445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615" tIns="65308" rIns="130615" bIns="65308"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194" y="1190247"/>
            <a:ext cx="6519122" cy="578168"/>
          </a:xfrm>
          <a:prstGeom prst="rect">
            <a:avLst/>
          </a:prstGeom>
          <a:noFill/>
        </p:spPr>
        <p:txBody>
          <a:bodyPr wrap="square" lIns="130615" tIns="65308" rIns="130615" bIns="65308" rtlCol="0">
            <a:spAutoFit/>
          </a:bodyPr>
          <a:lstStyle/>
          <a:p>
            <a:pPr algn="ctr"/>
            <a:r>
              <a:rPr lang="en-US" sz="2900" b="1" dirty="0"/>
              <a:t>Supported NASA Missions &amp; Projects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875" y="5755467"/>
            <a:ext cx="7571739" cy="1670774"/>
          </a:xfrm>
          <a:prstGeom prst="rect">
            <a:avLst/>
          </a:prstGeom>
          <a:noFill/>
        </p:spPr>
        <p:txBody>
          <a:bodyPr wrap="square" lIns="130615" tIns="65308" rIns="130615" bIns="65308" numCol="2" rtlCol="0">
            <a:spAutoFit/>
          </a:bodyPr>
          <a:lstStyle/>
          <a:p>
            <a:pPr marL="408174" indent="-408174">
              <a:buFont typeface="Wingdings" charset="2"/>
              <a:buChar char="Ø"/>
            </a:pPr>
            <a:r>
              <a:rPr lang="en-US" sz="2000" dirty="0"/>
              <a:t>Gravity</a:t>
            </a:r>
          </a:p>
          <a:p>
            <a:pPr marL="408174" indent="-408174">
              <a:buFont typeface="Wingdings" charset="2"/>
              <a:buChar char="Ø"/>
            </a:pPr>
            <a:r>
              <a:rPr lang="en-US" sz="2000" dirty="0"/>
              <a:t>Ocean Circulation &amp; Currents</a:t>
            </a:r>
          </a:p>
          <a:p>
            <a:pPr marL="408174" indent="-408174">
              <a:buFont typeface="Wingdings" charset="2"/>
              <a:buChar char="Ø"/>
            </a:pPr>
            <a:r>
              <a:rPr lang="en-US" sz="2000" dirty="0"/>
              <a:t>Ocean Surface Salinity</a:t>
            </a:r>
          </a:p>
          <a:p>
            <a:pPr marL="408174" indent="-408174">
              <a:buFont typeface="Wingdings" charset="2"/>
              <a:buChar char="Ø"/>
            </a:pPr>
            <a:r>
              <a:rPr lang="en-US" sz="2000" dirty="0"/>
              <a:t>Ocean Surface Topography</a:t>
            </a:r>
          </a:p>
          <a:p>
            <a:endParaRPr lang="en-US" sz="2000" dirty="0"/>
          </a:p>
          <a:p>
            <a:pPr marL="685800" indent="-408174">
              <a:buFont typeface="Wingdings" charset="2"/>
              <a:buChar char="Ø"/>
            </a:pPr>
            <a:r>
              <a:rPr lang="en-US" b="1" i="1" u="sng" dirty="0"/>
              <a:t>Ocean Vector Winds</a:t>
            </a:r>
          </a:p>
          <a:p>
            <a:pPr marL="685800" indent="-408174">
              <a:buFont typeface="Wingdings" charset="2"/>
              <a:buChar char="Ø"/>
            </a:pPr>
            <a:r>
              <a:rPr lang="en-US" sz="2000" dirty="0"/>
              <a:t>Sea Surface Temperature</a:t>
            </a:r>
          </a:p>
          <a:p>
            <a:pPr marL="685800" indent="-408174">
              <a:buFont typeface="Wingdings" charset="2"/>
              <a:buChar char="Ø"/>
            </a:pPr>
            <a:r>
              <a:rPr lang="en-US" sz="2000" dirty="0"/>
              <a:t>Sea 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245" y="1845636"/>
            <a:ext cx="6524429" cy="1870829"/>
          </a:xfrm>
          <a:prstGeom prst="rect">
            <a:avLst/>
          </a:prstGeom>
          <a:noFill/>
        </p:spPr>
        <p:txBody>
          <a:bodyPr wrap="square" lIns="130615" tIns="65308" rIns="130615" bIns="65308" rtlCol="0">
            <a:spAutoFit/>
          </a:bodyPr>
          <a:lstStyle/>
          <a:p>
            <a:pPr algn="ctr"/>
            <a:r>
              <a:rPr lang="en-US" dirty="0"/>
              <a:t>Seasat, TOPEX/Poseidon, Jason-1, </a:t>
            </a:r>
            <a:r>
              <a:rPr lang="en-US" sz="2900" b="1" i="1" dirty="0"/>
              <a:t>NSCAT, SeaWinds on ADEOS-II, CYGNSS, </a:t>
            </a:r>
            <a:r>
              <a:rPr lang="en-US" sz="2900" b="1" i="1" dirty="0" err="1"/>
              <a:t>QuikSCAT</a:t>
            </a:r>
            <a:r>
              <a:rPr lang="en-US" sz="2900" b="1" i="1" dirty="0"/>
              <a:t>, ISS-</a:t>
            </a:r>
            <a:r>
              <a:rPr lang="en-US" sz="2900" b="1" i="1" dirty="0" err="1"/>
              <a:t>RapidScat</a:t>
            </a:r>
            <a:r>
              <a:rPr lang="en-US" dirty="0"/>
              <a:t>, Terra, Aqua, GRACE, GHRSST, MeASUREs, Aquarius, SPURS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875" y="4023621"/>
            <a:ext cx="6690035" cy="1547664"/>
          </a:xfrm>
          <a:prstGeom prst="rect">
            <a:avLst/>
          </a:prstGeom>
          <a:noFill/>
        </p:spPr>
        <p:txBody>
          <a:bodyPr wrap="square" lIns="130615" tIns="65308" rIns="130615" bIns="65308" rtlCol="0">
            <a:spAutoFit/>
          </a:bodyPr>
          <a:lstStyle/>
          <a:p>
            <a:pPr algn="ctr"/>
            <a:r>
              <a:rPr lang="en-US" sz="3600" b="1" dirty="0"/>
              <a:t>Physical Oceanographic Data</a:t>
            </a:r>
          </a:p>
          <a:p>
            <a:pPr marL="408174" indent="-408174" algn="ctr">
              <a:buFont typeface="Arial"/>
              <a:buChar char="•"/>
            </a:pPr>
            <a:r>
              <a:rPr lang="en-US" sz="2800" i="1" dirty="0"/>
              <a:t>600 Publicly Distributed Datasets</a:t>
            </a:r>
          </a:p>
          <a:p>
            <a:pPr marL="408174" indent="-408174" algn="ctr">
              <a:buFont typeface="Arial"/>
              <a:buChar char="•"/>
            </a:pPr>
            <a:r>
              <a:rPr lang="en-US" sz="2800" i="1" dirty="0"/>
              <a:t>72 Near-Real-Time (NRT)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1520" y="107731"/>
            <a:ext cx="13167360" cy="1371600"/>
          </a:xfrm>
          <a:prstGeom prst="rect">
            <a:avLst/>
          </a:prstGeom>
        </p:spPr>
        <p:txBody>
          <a:bodyPr lIns="130615" tIns="65308" rIns="130615" bIns="65308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Overview of Data Sources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220947" y="1199028"/>
            <a:ext cx="6519122" cy="2398896"/>
            <a:chOff x="4513091" y="999188"/>
            <a:chExt cx="4074451" cy="1999080"/>
          </a:xfrm>
        </p:grpSpPr>
        <p:sp>
          <p:nvSpPr>
            <p:cNvPr id="16" name="TextBox 15"/>
            <p:cNvSpPr txBox="1"/>
            <p:nvPr/>
          </p:nvSpPr>
          <p:spPr>
            <a:xfrm>
              <a:off x="4513091" y="999188"/>
              <a:ext cx="4074451" cy="47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0" b="1" dirty="0"/>
                <a:t>Other Missions &amp; Projects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760037" y="1051481"/>
              <a:ext cx="0" cy="19467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19891" y="1732771"/>
              <a:ext cx="3570676" cy="115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AVHRR-Pathfinder, DMSP (SSMI, SSMIS), GEOS-3, GOES, </a:t>
              </a:r>
              <a:r>
                <a:rPr lang="en-US" sz="2900" b="1" i="1" dirty="0" err="1"/>
                <a:t>MetOp</a:t>
              </a:r>
              <a:r>
                <a:rPr lang="en-US" sz="2900" b="1" i="1" dirty="0"/>
                <a:t>-A/B</a:t>
              </a:r>
              <a:r>
                <a:rPr lang="en-US" dirty="0"/>
                <a:t>, </a:t>
              </a:r>
            </a:p>
            <a:p>
              <a:pPr algn="ctr"/>
              <a:r>
                <a:rPr lang="en-US" sz="2900" b="1" i="1" dirty="0" err="1"/>
                <a:t>Oceansat</a:t>
              </a:r>
              <a:r>
                <a:rPr lang="en-US" sz="2900" b="1" i="1" dirty="0"/>
                <a:t>-II, </a:t>
              </a:r>
              <a:r>
                <a:rPr lang="en-US" sz="2900" b="1" i="1" dirty="0" err="1"/>
                <a:t>WindSat</a:t>
              </a:r>
              <a:r>
                <a:rPr lang="en-US" dirty="0"/>
                <a:t>.</a:t>
              </a:r>
            </a:p>
          </p:txBody>
        </p:sp>
      </p:grpSp>
      <p:pic>
        <p:nvPicPr>
          <p:cNvPr id="3" name="Picture 2" descr="rapidscat_277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37" y="3968595"/>
            <a:ext cx="6347331" cy="2380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85712" y="4043842"/>
            <a:ext cx="3621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71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RapidScat</a:t>
            </a:r>
            <a:r>
              <a:rPr lang="en-US" sz="2000" b="1" spc="7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L2B Wind Speed</a:t>
            </a:r>
          </a:p>
        </p:txBody>
      </p:sp>
      <p:pic>
        <p:nvPicPr>
          <p:cNvPr id="13" name="Picture 12" descr="Screen Shot 2016-05-10 at 6.59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392" y="5913549"/>
            <a:ext cx="2613776" cy="18156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900673" y="6006078"/>
            <a:ext cx="24377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7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ASCAT L2 Coastal Winds</a:t>
            </a:r>
          </a:p>
          <a:p>
            <a:r>
              <a:rPr lang="en-US" sz="1600" b="1" spc="7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MODIS Chlorophyll-A</a:t>
            </a:r>
          </a:p>
        </p:txBody>
      </p:sp>
      <p:pic>
        <p:nvPicPr>
          <p:cNvPr id="24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9253" y="95969"/>
            <a:ext cx="11766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4</a:t>
            </a:fld>
            <a:endParaRPr lang="en-US"/>
          </a:p>
        </p:txBody>
      </p:sp>
      <p:pic>
        <p:nvPicPr>
          <p:cNvPr id="25" name="Picture 24" descr="cygnss_daily_5sep2017_bluemarble.jpg">
            <a:extLst>
              <a:ext uri="{FF2B5EF4-FFF2-40B4-BE49-F238E27FC236}">
                <a16:creationId xmlns:a16="http://schemas.microsoft.com/office/drawing/2014/main" id="{4D72C1A7-7869-D940-8986-1807F3B77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37" y="5820356"/>
            <a:ext cx="3777613" cy="1931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367" y="7140954"/>
            <a:ext cx="320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7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CYGNSS V2.0 Wind Speed</a:t>
            </a:r>
          </a:p>
        </p:txBody>
      </p:sp>
    </p:spTree>
    <p:extLst>
      <p:ext uri="{BB962C8B-B14F-4D97-AF65-F5344CB8AC3E}">
        <p14:creationId xmlns:p14="http://schemas.microsoft.com/office/powerpoint/2010/main" val="355782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70210" y="181743"/>
            <a:ext cx="13167360" cy="1371600"/>
          </a:xfrm>
          <a:prstGeom prst="rect">
            <a:avLst/>
          </a:prstGeom>
        </p:spPr>
        <p:txBody>
          <a:bodyPr lIns="130615" tIns="65308" rIns="130615" bIns="65308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15 New Wind Datasets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3219" y="1553343"/>
            <a:ext cx="14130781" cy="6228348"/>
          </a:xfrm>
          <a:prstGeom prst="rect">
            <a:avLst/>
          </a:prstGeom>
        </p:spPr>
        <p:txBody>
          <a:bodyPr lIns="130615" tIns="65308" rIns="130615" bIns="65308" numCol="2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"/>
              </a:spcAft>
              <a:buNone/>
            </a:pPr>
            <a:r>
              <a:rPr lang="en-US" sz="2800" b="1" i="1" u="sng" dirty="0">
                <a:solidFill>
                  <a:srgbClr val="000000"/>
                </a:solidFill>
              </a:rPr>
              <a:t>Version 5.0 Aquarius/SAC-D Wind Speed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Released 7 Dec. 2017.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Daily, 7 day, monthly, seasonal, annual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i="1" u="sng" dirty="0">
                <a:solidFill>
                  <a:srgbClr val="000000"/>
                </a:solidFill>
              </a:rPr>
              <a:t>SMAP L2/L3 CAP Version 4.0 (JPL) Wind Speed </a:t>
            </a:r>
            <a:r>
              <a:rPr lang="en-US" sz="2000" dirty="0"/>
              <a:t>Released 22 Feb 2018.</a:t>
            </a:r>
          </a:p>
          <a:p>
            <a:pPr lvl="1"/>
            <a:r>
              <a:rPr lang="en-US" sz="2000" dirty="0"/>
              <a:t>Daily, 8-Day, Monthly; 60 km L2; 0.25x0.25 degree L3.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800" b="1" i="1" u="sng" dirty="0" err="1"/>
              <a:t>RapidScat</a:t>
            </a:r>
            <a:r>
              <a:rPr lang="en-US" sz="2800" dirty="0"/>
              <a:t> L2B Climate Version 2.0, 12.5-km netCDF-4</a:t>
            </a:r>
          </a:p>
          <a:p>
            <a:pPr lvl="1"/>
            <a:r>
              <a:rPr lang="en-US" sz="2000" dirty="0"/>
              <a:t>Released 11 April 2018</a:t>
            </a:r>
          </a:p>
          <a:p>
            <a:pPr lvl="1"/>
            <a:r>
              <a:rPr lang="en-US" sz="2000" dirty="0"/>
              <a:t>SST-dependent GMF with cross-swath bias corrections.</a:t>
            </a:r>
          </a:p>
          <a:p>
            <a:pPr lvl="1"/>
            <a:r>
              <a:rPr lang="en-US" sz="2000" dirty="0"/>
              <a:t>Simplified flagging schema with new flags.</a:t>
            </a:r>
          </a:p>
          <a:p>
            <a:endParaRPr lang="en-US" sz="2800" b="1" i="1" u="sng" dirty="0"/>
          </a:p>
          <a:p>
            <a:pPr marL="0" indent="0">
              <a:buNone/>
            </a:pPr>
            <a:r>
              <a:rPr lang="en-US" sz="2800" b="1" i="1" u="sng" dirty="0" err="1"/>
              <a:t>QuikSCAT</a:t>
            </a:r>
            <a:r>
              <a:rPr lang="en-US" sz="2800" b="1" i="1" u="sng" dirty="0"/>
              <a:t> </a:t>
            </a:r>
            <a:r>
              <a:rPr lang="en-US" sz="2800" dirty="0"/>
              <a:t>L2B Version 4.0 @ 12.5 km, netCDF-4</a:t>
            </a:r>
          </a:p>
          <a:p>
            <a:pPr lvl="1" indent="-290513"/>
            <a:r>
              <a:rPr lang="en-US" sz="2000" dirty="0"/>
              <a:t>Released 5 April 2018.</a:t>
            </a:r>
          </a:p>
          <a:p>
            <a:pPr lvl="1" indent="-290513"/>
            <a:r>
              <a:rPr lang="en-US" sz="2000" dirty="0"/>
              <a:t>Complete historical reprocessing, provides closer land retrieval using Land Contamination Ratio (LCR) algorithm. </a:t>
            </a:r>
          </a:p>
          <a:p>
            <a:pPr lvl="1" indent="-290513"/>
            <a:endParaRPr lang="en-US" sz="2000" dirty="0"/>
          </a:p>
          <a:p>
            <a:pPr marL="0" indent="0">
              <a:buNone/>
            </a:pPr>
            <a:r>
              <a:rPr lang="en-US" sz="2800" b="1" i="1" u="sng" dirty="0" err="1"/>
              <a:t>MetOp</a:t>
            </a:r>
            <a:r>
              <a:rPr lang="en-US" sz="2800" b="1" i="1" u="sng" dirty="0"/>
              <a:t>-A ASCAT</a:t>
            </a:r>
            <a:r>
              <a:rPr lang="en-US" sz="2800" dirty="0"/>
              <a:t> L2 Wind Vector CDR</a:t>
            </a:r>
            <a:endParaRPr lang="en-US" sz="2000" dirty="0"/>
          </a:p>
          <a:p>
            <a:pPr lvl="1"/>
            <a:r>
              <a:rPr lang="en-US" sz="2000" dirty="0"/>
              <a:t>12.5-km (Coastal) and 25-km </a:t>
            </a:r>
          </a:p>
          <a:p>
            <a:pPr lvl="1"/>
            <a:r>
              <a:rPr lang="en-US" sz="2000" dirty="0"/>
              <a:t>Consistently reprocessed, CMOD7, 1Jan2007 to 31Mar2014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800" b="1" i="1" u="sng" dirty="0"/>
              <a:t>CYGNSS Version 2.0</a:t>
            </a:r>
            <a:r>
              <a:rPr lang="en-US" sz="2800" dirty="0"/>
              <a:t> L1, L2, and L3 </a:t>
            </a:r>
            <a:r>
              <a:rPr lang="en-US" sz="2800" dirty="0" err="1"/>
              <a:t>netCDF</a:t>
            </a:r>
            <a:endParaRPr lang="en-US" sz="2800" dirty="0"/>
          </a:p>
          <a:p>
            <a:pPr lvl="1"/>
            <a:r>
              <a:rPr lang="en-US" sz="2000" dirty="0"/>
              <a:t>Released 19 Dec. 2017.</a:t>
            </a:r>
          </a:p>
          <a:p>
            <a:pPr lvl="1"/>
            <a:r>
              <a:rPr lang="en-US" sz="2000" dirty="0"/>
              <a:t>First science quality, full public release. </a:t>
            </a:r>
          </a:p>
          <a:p>
            <a:pPr lvl="1"/>
            <a:r>
              <a:rPr lang="en-US" sz="2000" dirty="0"/>
              <a:t>18 March 2017 to present day.</a:t>
            </a:r>
          </a:p>
          <a:p>
            <a:pPr lvl="1"/>
            <a:r>
              <a:rPr lang="en-US" sz="2000" dirty="0"/>
              <a:t>6-day latency.</a:t>
            </a:r>
          </a:p>
          <a:p>
            <a:pPr lvl="1"/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323608" y="7309337"/>
            <a:ext cx="13235093" cy="839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0615" tIns="65308" rIns="130615" bIns="65308" rtlCol="0">
            <a:spAutoFit/>
          </a:bodyPr>
          <a:lstStyle/>
          <a:p>
            <a:pPr algn="ctr"/>
            <a:r>
              <a:rPr lang="en-US" sz="2300" b="1" i="1" dirty="0"/>
              <a:t>Note: </a:t>
            </a:r>
            <a:r>
              <a:rPr lang="en-US" sz="2300" b="1" i="1" u="sng" dirty="0"/>
              <a:t>DOI</a:t>
            </a:r>
            <a:r>
              <a:rPr lang="en-US" sz="2300" b="1" i="1" dirty="0"/>
              <a:t>s are now available for all “Open” Datasets! Please cite accordingly when publishing.</a:t>
            </a:r>
          </a:p>
          <a:p>
            <a:pPr algn="ctr"/>
            <a:r>
              <a:rPr lang="en-US" sz="2300" b="1" i="1" dirty="0">
                <a:hlinkClick r:id="rId3"/>
              </a:rPr>
              <a:t>https://</a:t>
            </a:r>
            <a:r>
              <a:rPr lang="en-US" sz="2300" b="1" i="1" dirty="0" err="1">
                <a:hlinkClick r:id="rId3"/>
              </a:rPr>
              <a:t>podaac.jpl.nasa.gov</a:t>
            </a:r>
            <a:r>
              <a:rPr lang="en-US" sz="2300" b="1" i="1" dirty="0">
                <a:hlinkClick r:id="rId3"/>
              </a:rPr>
              <a:t>/</a:t>
            </a:r>
            <a:r>
              <a:rPr lang="en-US" sz="2300" b="1" i="1" dirty="0" err="1">
                <a:hlinkClick r:id="rId3"/>
              </a:rPr>
              <a:t>CitingPODAAC</a:t>
            </a:r>
            <a:endParaRPr lang="en-US" sz="2300" b="1" i="1" dirty="0"/>
          </a:p>
        </p:txBody>
      </p:sp>
      <p:pic>
        <p:nvPicPr>
          <p:cNvPr id="9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49253" y="95969"/>
            <a:ext cx="11766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7868" y="289678"/>
            <a:ext cx="9013251" cy="532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0615" tIns="65308" rIns="130615" bIns="65308" rtlCol="0">
            <a:spAutoFit/>
          </a:bodyPr>
          <a:lstStyle/>
          <a:p>
            <a:pPr algn="ctr"/>
            <a:r>
              <a:rPr lang="en-US" b="1" u="sng" dirty="0"/>
              <a:t>F</a:t>
            </a:r>
            <a:r>
              <a:rPr lang="en-US" dirty="0"/>
              <a:t>ile </a:t>
            </a:r>
            <a:r>
              <a:rPr lang="en-US" b="1" u="sng" dirty="0"/>
              <a:t>T</a:t>
            </a:r>
            <a:r>
              <a:rPr lang="en-US" dirty="0"/>
              <a:t>ransfer </a:t>
            </a:r>
            <a:r>
              <a:rPr lang="en-US" b="1" u="sng" dirty="0"/>
              <a:t>P</a:t>
            </a:r>
            <a:r>
              <a:rPr lang="en-US" dirty="0"/>
              <a:t>rotocol </a:t>
            </a:r>
            <a:r>
              <a:rPr lang="en-US" b="1" dirty="0"/>
              <a:t>(FTP)</a:t>
            </a:r>
            <a:r>
              <a:rPr lang="en-US" dirty="0"/>
              <a:t>: </a:t>
            </a:r>
            <a:r>
              <a:rPr lang="en-US" dirty="0">
                <a:hlinkClick r:id="rId2" action="ppaction://hlinkfile"/>
              </a:rPr>
              <a:t>ftp://podaac.jpl.nasa.gov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1623" y="947867"/>
            <a:ext cx="10685741" cy="932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0615" tIns="65308" rIns="130615" bIns="65308" rtlCol="0">
            <a:spAutoFit/>
          </a:bodyPr>
          <a:lstStyle/>
          <a:p>
            <a:pPr algn="ctr"/>
            <a:r>
              <a:rPr lang="en-US" b="1" u="sng" dirty="0"/>
              <a:t>Ope</a:t>
            </a:r>
            <a:r>
              <a:rPr lang="en-US" dirty="0"/>
              <a:t>n-source Project for a </a:t>
            </a:r>
            <a:r>
              <a:rPr lang="en-US" b="1" u="sng" dirty="0"/>
              <a:t>N</a:t>
            </a:r>
            <a:r>
              <a:rPr lang="en-US" dirty="0"/>
              <a:t>etwork </a:t>
            </a:r>
            <a:r>
              <a:rPr lang="en-US" b="1" u="sng" dirty="0"/>
              <a:t>D</a:t>
            </a:r>
            <a:r>
              <a:rPr lang="en-US" dirty="0"/>
              <a:t>ata </a:t>
            </a:r>
            <a:r>
              <a:rPr lang="en-US" b="1" u="sng" dirty="0"/>
              <a:t>A</a:t>
            </a:r>
            <a:r>
              <a:rPr lang="en-US" dirty="0"/>
              <a:t>ccess </a:t>
            </a:r>
            <a:r>
              <a:rPr lang="en-US" b="1" u="sng" dirty="0"/>
              <a:t>P</a:t>
            </a:r>
            <a:r>
              <a:rPr lang="en-US" dirty="0"/>
              <a:t>rotocol (</a:t>
            </a:r>
            <a:r>
              <a:rPr lang="en-US" b="1" dirty="0" err="1"/>
              <a:t>OPeNDAP</a:t>
            </a:r>
            <a:r>
              <a:rPr lang="en-US" dirty="0"/>
              <a:t>):</a:t>
            </a:r>
          </a:p>
          <a:p>
            <a:pPr algn="ctr"/>
            <a:r>
              <a:rPr lang="en-US" dirty="0">
                <a:hlinkClick r:id="rId3"/>
              </a:rPr>
              <a:t>http://opendap.jpl.nasa.gov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47" y="3409185"/>
            <a:ext cx="6277862" cy="4533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0615" tIns="65308" rIns="130615" bIns="65308" rtlCol="0">
            <a:spAutoFit/>
          </a:bodyPr>
          <a:lstStyle/>
          <a:p>
            <a:r>
              <a:rPr lang="en-US" b="1" u="sng" dirty="0"/>
              <a:t>Th</a:t>
            </a:r>
            <a:r>
              <a:rPr lang="en-US" dirty="0"/>
              <a:t>ematic </a:t>
            </a:r>
            <a:r>
              <a:rPr lang="en-US" b="1" u="sng" dirty="0"/>
              <a:t>R</a:t>
            </a:r>
            <a:r>
              <a:rPr lang="en-US" dirty="0"/>
              <a:t>eal-time </a:t>
            </a:r>
            <a:r>
              <a:rPr lang="en-US" b="1" u="sng" dirty="0"/>
              <a:t>E</a:t>
            </a:r>
            <a:r>
              <a:rPr lang="en-US" dirty="0"/>
              <a:t>nvironmental </a:t>
            </a:r>
            <a:r>
              <a:rPr lang="en-US" b="1" u="sng" dirty="0"/>
              <a:t>D</a:t>
            </a:r>
            <a:r>
              <a:rPr lang="en-US" dirty="0"/>
              <a:t>istributed </a:t>
            </a:r>
            <a:r>
              <a:rPr lang="en-US" b="1" u="sng" dirty="0"/>
              <a:t>D</a:t>
            </a:r>
            <a:r>
              <a:rPr lang="en-US" dirty="0"/>
              <a:t>ata </a:t>
            </a:r>
            <a:r>
              <a:rPr lang="en-US" b="1" u="sng" dirty="0"/>
              <a:t>S</a:t>
            </a:r>
            <a:r>
              <a:rPr lang="en-US" dirty="0"/>
              <a:t>ervice (</a:t>
            </a:r>
            <a:r>
              <a:rPr lang="en-US" b="1" dirty="0"/>
              <a:t>THREDDS</a:t>
            </a:r>
            <a:r>
              <a:rPr lang="en-US" dirty="0"/>
              <a:t>):</a:t>
            </a:r>
          </a:p>
          <a:p>
            <a:r>
              <a:rPr lang="en-US" dirty="0">
                <a:hlinkClick r:id="rId4"/>
              </a:rPr>
              <a:t>https://thredds.jpl.nasa.gov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Web Services</a:t>
            </a:r>
            <a:r>
              <a:rPr lang="en-US" dirty="0"/>
              <a:t> (search/subset/extract):</a:t>
            </a:r>
          </a:p>
          <a:p>
            <a:r>
              <a:rPr lang="en-US" dirty="0">
                <a:hlinkClick r:id="rId5"/>
              </a:rPr>
              <a:t>https://podaac.jpl.nasa.gov/ws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PO.DAAC-PY </a:t>
            </a:r>
            <a:r>
              <a:rPr lang="en-US" dirty="0"/>
              <a:t>(Python Library Toolkit):</a:t>
            </a:r>
          </a:p>
          <a:p>
            <a:r>
              <a:rPr lang="en-US" dirty="0">
                <a:hlinkClick r:id="rId6"/>
              </a:rPr>
              <a:t>https://github.com/nasa/podaacpy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Data Recipes</a:t>
            </a:r>
            <a:r>
              <a:rPr lang="en-US" dirty="0"/>
              <a:t>:  </a:t>
            </a:r>
            <a:r>
              <a:rPr lang="en-US" dirty="0">
                <a:hlinkClick r:id="rId7"/>
              </a:rPr>
              <a:t>http://bit.ly/datarecipes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636" y="1914963"/>
            <a:ext cx="13625363" cy="1270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0615" tIns="65308" rIns="130615" bIns="6530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700" b="1" i="1" u="sng" dirty="0">
                <a:ln w="11430"/>
                <a:gradFill>
                  <a:gsLst>
                    <a:gs pos="68000">
                      <a:srgbClr val="0000FF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FTP Replacement: PO.DAAC Drive interface with WebDAV client: </a:t>
            </a:r>
          </a:p>
          <a:p>
            <a:pPr algn="ctr"/>
            <a:r>
              <a:rPr lang="en-US" sz="3700" b="1" i="1" u="sng" dirty="0">
                <a:ln w="11430"/>
                <a:gradFill>
                  <a:gsLst>
                    <a:gs pos="68000">
                      <a:srgbClr val="0000FF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https://</a:t>
            </a:r>
            <a:r>
              <a:rPr lang="en-US" sz="3700" b="1" i="1" u="sng" dirty="0" err="1">
                <a:ln w="11430"/>
                <a:gradFill>
                  <a:gsLst>
                    <a:gs pos="68000">
                      <a:srgbClr val="0000FF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podaac-uat.jpl.nasa.gov</a:t>
            </a:r>
            <a:r>
              <a:rPr lang="en-US" sz="3700" b="1" i="1" u="sng" dirty="0">
                <a:ln w="11430"/>
                <a:gradFill>
                  <a:gsLst>
                    <a:gs pos="68000">
                      <a:srgbClr val="0000FF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/drive/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5652" y="6028140"/>
            <a:ext cx="7026442" cy="185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0615" tIns="65308" rIns="130615" bIns="65308" rtlCol="0">
            <a:spAutoFit/>
          </a:bodyPr>
          <a:lstStyle/>
          <a:p>
            <a:r>
              <a:rPr lang="en-US" sz="2800" b="1" dirty="0" err="1"/>
              <a:t>HiTIDE</a:t>
            </a:r>
            <a:r>
              <a:rPr lang="en-US" sz="2800" b="1" dirty="0"/>
              <a:t> L2 </a:t>
            </a:r>
            <a:r>
              <a:rPr lang="en-US" sz="2800" b="1" dirty="0" err="1"/>
              <a:t>Subsetter</a:t>
            </a:r>
            <a:r>
              <a:rPr lang="en-US" sz="2800" b="1" dirty="0"/>
              <a:t> </a:t>
            </a:r>
            <a:r>
              <a:rPr lang="en-US" sz="2800" dirty="0"/>
              <a:t>Updated: Version 4.2.0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Granule Merge Feature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ASCAT, </a:t>
            </a:r>
            <a:r>
              <a:rPr lang="en-US" sz="2800" dirty="0" err="1"/>
              <a:t>QuikSCAT</a:t>
            </a:r>
            <a:r>
              <a:rPr lang="en-US" sz="2800" dirty="0"/>
              <a:t>, and </a:t>
            </a:r>
            <a:r>
              <a:rPr lang="en-US" sz="2800" dirty="0" err="1"/>
              <a:t>RapidScat</a:t>
            </a:r>
            <a:r>
              <a:rPr lang="en-US" sz="2800" dirty="0"/>
              <a:t> Available!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CYGNSS coming soon!</a:t>
            </a:r>
          </a:p>
        </p:txBody>
      </p:sp>
      <p:pic>
        <p:nvPicPr>
          <p:cNvPr id="12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49253" y="95969"/>
            <a:ext cx="11766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B5A09-DB5B-6246-8D6D-54AC5A439096}"/>
              </a:ext>
            </a:extLst>
          </p:cNvPr>
          <p:cNvSpPr txBox="1"/>
          <p:nvPr/>
        </p:nvSpPr>
        <p:spPr>
          <a:xfrm>
            <a:off x="6725652" y="3404778"/>
            <a:ext cx="7628021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State of the Oceans (SOTO) </a:t>
            </a:r>
            <a:r>
              <a:rPr lang="en-US" dirty="0"/>
              <a:t>upgraded to</a:t>
            </a:r>
            <a:r>
              <a:rPr lang="en-US" b="1" dirty="0"/>
              <a:t> Version 4.2.1.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Enhanced Map functionality and Full Time Series Backfill!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Added layers: Sea-Ice Concentration, Soil Moisture, Surface </a:t>
            </a:r>
            <a:r>
              <a:rPr lang="en-US" sz="2400" dirty="0" err="1"/>
              <a:t>Precip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Extended browser compatibility: Chrome, Firefox, Safari.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9"/>
              </a:rPr>
              <a:t>https://podaac-tools.jpl.nasa.gov/soto/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14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mph" presetSubtype="0" repeatCount="5000" fill="remove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1520" y="107731"/>
            <a:ext cx="13167360" cy="1371600"/>
          </a:xfrm>
          <a:prstGeom prst="rect">
            <a:avLst/>
          </a:prstGeom>
        </p:spPr>
        <p:txBody>
          <a:bodyPr lIns="130615" tIns="65308" rIns="130615" bIns="65308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Upcoming Datasets and Services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1024" y="1371600"/>
            <a:ext cx="13811056" cy="6357626"/>
          </a:xfrm>
          <a:prstGeom prst="rect">
            <a:avLst/>
          </a:prstGeom>
        </p:spPr>
        <p:txBody>
          <a:bodyPr lIns="130615" tIns="65308" rIns="130615" bIns="65308" numCol="2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/>
              <a:t>Datasets:</a:t>
            </a:r>
          </a:p>
          <a:p>
            <a:pPr marL="0" indent="0">
              <a:buNone/>
            </a:pPr>
            <a:r>
              <a:rPr lang="en-US" sz="2800" b="1" i="1" u="sng" dirty="0"/>
              <a:t>C</a:t>
            </a:r>
            <a:r>
              <a:rPr lang="en-US" sz="2800" dirty="0"/>
              <a:t>yclone </a:t>
            </a:r>
            <a:r>
              <a:rPr lang="en-US" sz="2800" b="1" i="1" u="sng" dirty="0"/>
              <a:t>G</a:t>
            </a:r>
            <a:r>
              <a:rPr lang="en-US" sz="2800" dirty="0"/>
              <a:t>lobal </a:t>
            </a:r>
            <a:r>
              <a:rPr lang="en-US" sz="2800" b="1" i="1" u="sng" dirty="0"/>
              <a:t>N</a:t>
            </a:r>
            <a:r>
              <a:rPr lang="en-US" sz="2800" dirty="0"/>
              <a:t>avigation </a:t>
            </a:r>
            <a:r>
              <a:rPr lang="en-US" sz="2800" b="1" i="1" u="sng" dirty="0"/>
              <a:t>S</a:t>
            </a:r>
            <a:r>
              <a:rPr lang="en-US" sz="2800" dirty="0"/>
              <a:t>atellite </a:t>
            </a:r>
            <a:r>
              <a:rPr lang="en-US" sz="2800" b="1" i="1" u="sng" dirty="0"/>
              <a:t>S</a:t>
            </a:r>
            <a:r>
              <a:rPr lang="en-US" sz="2800" dirty="0"/>
              <a:t>ystem (</a:t>
            </a:r>
            <a:r>
              <a:rPr lang="en-US" sz="2800" b="1" i="1" u="sng" dirty="0"/>
              <a:t>CYGNSS</a:t>
            </a:r>
            <a:r>
              <a:rPr lang="en-US" sz="2800" dirty="0"/>
              <a:t>):</a:t>
            </a:r>
          </a:p>
          <a:p>
            <a:r>
              <a:rPr lang="en-US" sz="2400" b="1" i="1" u="sng" dirty="0"/>
              <a:t>Version 2.1</a:t>
            </a:r>
            <a:r>
              <a:rPr lang="en-US" sz="2400" dirty="0"/>
              <a:t>: Science Team evaluation is nearly complete.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b="1" i="1" u="sng" dirty="0"/>
              <a:t>ASCAT:</a:t>
            </a:r>
            <a:r>
              <a:rPr lang="en-US" sz="2800" dirty="0"/>
              <a:t> </a:t>
            </a:r>
            <a:r>
              <a:rPr lang="en-US" sz="2800" dirty="0" err="1"/>
              <a:t>MetOp</a:t>
            </a:r>
            <a:r>
              <a:rPr lang="en-US" sz="2800" dirty="0"/>
              <a:t>-B and </a:t>
            </a:r>
            <a:r>
              <a:rPr lang="en-US" sz="2800" dirty="0" err="1"/>
              <a:t>MetOp</a:t>
            </a:r>
            <a:r>
              <a:rPr lang="en-US" sz="2800" dirty="0"/>
              <a:t>-A CDR (TBD in 2019, KNMI).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i="1" u="sng" dirty="0"/>
              <a:t>Salinity Continuity Project (SCP)</a:t>
            </a:r>
            <a:r>
              <a:rPr lang="en-US" sz="2800" dirty="0"/>
              <a:t>: Periodically re-processed salinity and wind speed datasets from SMAP.</a:t>
            </a:r>
          </a:p>
          <a:p>
            <a:r>
              <a:rPr lang="en-US" sz="2400" dirty="0"/>
              <a:t>Includes datasets coming from both RSS and JPL.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3200" b="1" i="1" u="sng" dirty="0"/>
              <a:t>Services:</a:t>
            </a:r>
          </a:p>
          <a:p>
            <a:pPr marL="457200" lvl="1" indent="0">
              <a:buNone/>
            </a:pPr>
            <a:r>
              <a:rPr lang="en-US" b="1" i="1" u="sng" dirty="0"/>
              <a:t>SOTO </a:t>
            </a:r>
            <a:r>
              <a:rPr lang="en-US" dirty="0"/>
              <a:t>Next Generation:</a:t>
            </a:r>
          </a:p>
          <a:p>
            <a:pPr lvl="1"/>
            <a:r>
              <a:rPr lang="en-US" sz="2400" dirty="0"/>
              <a:t>On-demand Analytics + More Data Layers</a:t>
            </a:r>
          </a:p>
          <a:p>
            <a:pPr lvl="1"/>
            <a:r>
              <a:rPr lang="en-US" sz="2400" dirty="0"/>
              <a:t>More wind layers: </a:t>
            </a:r>
            <a:r>
              <a:rPr lang="en-US" sz="2400" dirty="0" err="1"/>
              <a:t>RapidScat</a:t>
            </a:r>
            <a:r>
              <a:rPr lang="en-US" sz="2400" dirty="0"/>
              <a:t>, </a:t>
            </a:r>
            <a:r>
              <a:rPr lang="en-US" sz="2400" dirty="0" err="1"/>
              <a:t>QuikSCAT</a:t>
            </a:r>
            <a:r>
              <a:rPr lang="en-US" sz="2400" dirty="0"/>
              <a:t>, and CYGNSS.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i="1" u="sng" dirty="0" err="1"/>
              <a:t>HiTIDE</a:t>
            </a:r>
            <a:r>
              <a:rPr lang="en-US" dirty="0"/>
              <a:t> Data Infusion:</a:t>
            </a:r>
          </a:p>
          <a:p>
            <a:pPr lvl="1"/>
            <a:r>
              <a:rPr lang="en-US" sz="2400" dirty="0"/>
              <a:t>CYGNSS, </a:t>
            </a:r>
            <a:r>
              <a:rPr lang="en-US" sz="2400" dirty="0" err="1"/>
              <a:t>QuikSCAT</a:t>
            </a:r>
            <a:r>
              <a:rPr lang="en-US" sz="2400" dirty="0"/>
              <a:t> v4, </a:t>
            </a:r>
            <a:r>
              <a:rPr lang="en-US" sz="2400" dirty="0" err="1"/>
              <a:t>RapidScat</a:t>
            </a:r>
            <a:r>
              <a:rPr lang="en-US" sz="2400" dirty="0"/>
              <a:t> v2.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i="1" u="sng" dirty="0"/>
              <a:t>Drive</a:t>
            </a:r>
            <a:r>
              <a:rPr lang="en-US" dirty="0"/>
              <a:t> Version 1.4.2:</a:t>
            </a:r>
          </a:p>
          <a:p>
            <a:pPr lvl="1"/>
            <a:r>
              <a:rPr lang="en-US" sz="2400" dirty="0"/>
              <a:t>More consistent browser UX vs. FTP.</a:t>
            </a:r>
          </a:p>
          <a:p>
            <a:pPr lvl="1"/>
            <a:r>
              <a:rPr lang="en-US" sz="2400" dirty="0" err="1"/>
              <a:t>WebDav</a:t>
            </a:r>
            <a:r>
              <a:rPr lang="en-US" sz="2400" dirty="0"/>
              <a:t> directory structure more consistent with FTP.</a:t>
            </a:r>
          </a:p>
          <a:p>
            <a:pPr lvl="1"/>
            <a:endParaRPr lang="en-US" dirty="0"/>
          </a:p>
        </p:txBody>
      </p:sp>
      <p:pic>
        <p:nvPicPr>
          <p:cNvPr id="8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9253" y="95969"/>
            <a:ext cx="11766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0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1520" y="107731"/>
            <a:ext cx="13167360" cy="1371600"/>
          </a:xfrm>
          <a:prstGeom prst="rect">
            <a:avLst/>
          </a:prstGeom>
        </p:spPr>
        <p:txBody>
          <a:bodyPr lIns="130615" tIns="65308" rIns="130615" bIns="65308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Comments/Questions Always Welcome!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1024" y="1371600"/>
            <a:ext cx="13811056" cy="5979796"/>
          </a:xfrm>
          <a:prstGeom prst="rect">
            <a:avLst/>
          </a:prstGeom>
        </p:spPr>
        <p:txBody>
          <a:bodyPr lIns="130615" tIns="65308" rIns="130615" bIns="65308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4864" y="1554480"/>
            <a:ext cx="13811056" cy="5979796"/>
          </a:xfrm>
          <a:prstGeom prst="rect">
            <a:avLst/>
          </a:prstGeom>
        </p:spPr>
        <p:txBody>
          <a:bodyPr lIns="130615" tIns="65308" rIns="130615" bIns="65308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/>
              <a:t>FTP-Retirement coming very soon, likely by end of 2018.</a:t>
            </a:r>
          </a:p>
          <a:p>
            <a:r>
              <a:rPr lang="en-US" sz="3400" b="1" dirty="0"/>
              <a:t>Tutorials: </a:t>
            </a:r>
            <a:r>
              <a:rPr lang="en-US" sz="3400" b="1" i="1" dirty="0">
                <a:hlinkClick r:id="rId2"/>
              </a:rPr>
              <a:t>http://bit.ly/podaactutorials</a:t>
            </a:r>
            <a:r>
              <a:rPr lang="en-US" sz="3400" b="1" i="1" dirty="0"/>
              <a:t> </a:t>
            </a:r>
          </a:p>
          <a:p>
            <a:r>
              <a:rPr lang="en-US" sz="3400" b="1" dirty="0"/>
              <a:t>User Forum: </a:t>
            </a:r>
            <a:r>
              <a:rPr lang="en-US" sz="3400" b="1" i="1" dirty="0">
                <a:solidFill>
                  <a:srgbClr val="000090"/>
                </a:solidFill>
                <a:hlinkClick r:id="rId3"/>
              </a:rPr>
              <a:t>https://podaac.jpl.nasa.gov/forum/</a:t>
            </a:r>
            <a:endParaRPr lang="en-US" sz="3400" b="1" i="1" dirty="0">
              <a:solidFill>
                <a:srgbClr val="000090"/>
              </a:solidFill>
            </a:endParaRPr>
          </a:p>
          <a:p>
            <a:pPr lvl="1"/>
            <a:r>
              <a:rPr lang="en-US" sz="2900" i="1" dirty="0"/>
              <a:t>Data Recipes (server-side </a:t>
            </a:r>
            <a:r>
              <a:rPr lang="en-US" sz="2900" i="1" dirty="0" err="1"/>
              <a:t>subsetting</a:t>
            </a:r>
            <a:r>
              <a:rPr lang="en-US" sz="2900" i="1" dirty="0"/>
              <a:t>, numerical analysis, machine learning, </a:t>
            </a:r>
            <a:r>
              <a:rPr lang="en-US" sz="2900" i="1" dirty="0" err="1"/>
              <a:t>etc</a:t>
            </a:r>
            <a:r>
              <a:rPr lang="en-US" sz="2900" i="1" dirty="0"/>
              <a:t>…)</a:t>
            </a:r>
          </a:p>
          <a:p>
            <a:pPr lvl="1"/>
            <a:r>
              <a:rPr lang="en-US" sz="2900" i="1" dirty="0"/>
              <a:t>Tutorials (search, extract, subset, tools, services, </a:t>
            </a:r>
            <a:r>
              <a:rPr lang="en-US" sz="2900" i="1" dirty="0" err="1"/>
              <a:t>etc</a:t>
            </a:r>
            <a:r>
              <a:rPr lang="en-US" sz="2900" i="1" dirty="0"/>
              <a:t>…)</a:t>
            </a:r>
          </a:p>
          <a:p>
            <a:pPr lvl="1"/>
            <a:r>
              <a:rPr lang="en-US" sz="2900" i="1" dirty="0"/>
              <a:t>Frequently Asked Questions (FAQs)</a:t>
            </a:r>
          </a:p>
          <a:p>
            <a:pPr lvl="1"/>
            <a:r>
              <a:rPr lang="en-US" sz="2900" i="1" dirty="0"/>
              <a:t>User Questions</a:t>
            </a:r>
          </a:p>
          <a:p>
            <a:pPr lvl="1"/>
            <a:r>
              <a:rPr lang="en-US" sz="2900" i="1" dirty="0"/>
              <a:t>Ocean Stories</a:t>
            </a:r>
            <a:endParaRPr lang="en-US" sz="2900" dirty="0"/>
          </a:p>
          <a:p>
            <a:r>
              <a:rPr lang="en-US" sz="3400" dirty="0"/>
              <a:t>How to get </a:t>
            </a:r>
            <a:r>
              <a:rPr lang="en-US" sz="3400" b="1" dirty="0"/>
              <a:t>URS Account</a:t>
            </a:r>
            <a:r>
              <a:rPr lang="en-US" sz="3400" dirty="0"/>
              <a:t>: </a:t>
            </a:r>
            <a:r>
              <a:rPr lang="en-US" sz="3400" b="1" i="1" dirty="0">
                <a:solidFill>
                  <a:srgbClr val="000090"/>
                </a:solidFill>
                <a:hlinkClick r:id="rId4"/>
              </a:rPr>
              <a:t>https://</a:t>
            </a:r>
            <a:r>
              <a:rPr lang="en-US" sz="3400" b="1" i="1" dirty="0" err="1">
                <a:solidFill>
                  <a:srgbClr val="000090"/>
                </a:solidFill>
                <a:hlinkClick r:id="rId4"/>
              </a:rPr>
              <a:t>urs.earthdata.nasa.gov</a:t>
            </a:r>
            <a:r>
              <a:rPr lang="en-US" sz="3400" b="1" i="1" dirty="0">
                <a:solidFill>
                  <a:srgbClr val="000090"/>
                </a:solidFill>
                <a:hlinkClick r:id="rId4"/>
              </a:rPr>
              <a:t>/users/new  </a:t>
            </a:r>
            <a:endParaRPr lang="en-US" sz="3400" b="1" i="1" dirty="0">
              <a:solidFill>
                <a:srgbClr val="000090"/>
              </a:solidFill>
            </a:endParaRPr>
          </a:p>
          <a:p>
            <a:r>
              <a:rPr lang="en-US" sz="3400" dirty="0"/>
              <a:t>Join our </a:t>
            </a:r>
            <a:r>
              <a:rPr lang="en-US" sz="3400" b="1" dirty="0"/>
              <a:t>Mailing list</a:t>
            </a:r>
            <a:r>
              <a:rPr lang="en-US" sz="3400" i="1" dirty="0"/>
              <a:t>: </a:t>
            </a:r>
            <a:r>
              <a:rPr lang="en-US" sz="3400" b="1" i="1" dirty="0" err="1">
                <a:solidFill>
                  <a:srgbClr val="000090"/>
                </a:solidFill>
              </a:rPr>
              <a:t>podaac@podaac.jpl.nasa.gov</a:t>
            </a:r>
            <a:endParaRPr lang="en-US" sz="3400" b="1" i="1" dirty="0">
              <a:solidFill>
                <a:srgbClr val="000090"/>
              </a:solidFill>
            </a:endParaRPr>
          </a:p>
        </p:txBody>
      </p:sp>
      <p:pic>
        <p:nvPicPr>
          <p:cNvPr id="9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9253" y="95969"/>
            <a:ext cx="11766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EE1D-D64B-F541-8056-8A2D8D835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1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18964</TotalTime>
  <Words>865</Words>
  <Application>Microsoft Macintosh PowerPoint</Application>
  <PresentationFormat>Custom</PresentationFormat>
  <Paragraphs>133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Wingdings</vt:lpstr>
      <vt:lpstr>Office Theme</vt:lpstr>
      <vt:lpstr>Latest Datasets and Services at the: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Reformatted Seasat Data and Improved Tols at PO.DAAC </dc:title>
  <dc:creator>jhausman</dc:creator>
  <cp:lastModifiedBy>David F. Moroni</cp:lastModifiedBy>
  <cp:revision>550</cp:revision>
  <dcterms:created xsi:type="dcterms:W3CDTF">2013-09-30T19:40:05Z</dcterms:created>
  <dcterms:modified xsi:type="dcterms:W3CDTF">2018-04-26T07:33:40Z</dcterms:modified>
</cp:coreProperties>
</file>