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322" r:id="rId2"/>
    <p:sldId id="289" r:id="rId3"/>
    <p:sldId id="292" r:id="rId4"/>
    <p:sldId id="293" r:id="rId5"/>
    <p:sldId id="307" r:id="rId6"/>
    <p:sldId id="310" r:id="rId7"/>
    <p:sldId id="312" r:id="rId8"/>
    <p:sldId id="315" r:id="rId9"/>
    <p:sldId id="314" r:id="rId10"/>
    <p:sldId id="317" r:id="rId11"/>
    <p:sldId id="318" r:id="rId12"/>
    <p:sldId id="319" r:id="rId13"/>
    <p:sldId id="321" r:id="rId14"/>
    <p:sldId id="308" r:id="rId15"/>
    <p:sldId id="30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FF"/>
    <a:srgbClr val="FF00FF"/>
    <a:srgbClr val="99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C0761-A0E1-426D-8800-CAC64057518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1AD13-3B8C-4E86-8003-62905C88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1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1AD13-3B8C-4E86-8003-62905C88A6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6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skip…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1AD13-3B8C-4E86-8003-62905C88A6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2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1AD13-3B8C-4E86-8003-62905C88A6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7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077" y="377439"/>
            <a:ext cx="10357528" cy="221927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Validation of CYGNSS winds using microwave scatterometers/radiometers</a:t>
            </a:r>
            <a:endParaRPr lang="en-US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9"/>
            <a:ext cx="836022" cy="660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01" y="30479"/>
            <a:ext cx="1880620" cy="652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077" y="2702104"/>
            <a:ext cx="8260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FFCC"/>
                </a:solidFill>
              </a:rPr>
              <a:t>Lucrezia Ricciardulli, Thomas Meissner and Frank Wentz</a:t>
            </a:r>
          </a:p>
          <a:p>
            <a:r>
              <a:rPr lang="en-US" sz="2400" i="1" dirty="0"/>
              <a:t>Remote Sensing Systems, Santa Rosa, CA, USA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9822094" y="6227058"/>
            <a:ext cx="2371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IOVWST Meeting, April 2018  </a:t>
            </a:r>
          </a:p>
          <a:p>
            <a:r>
              <a:rPr lang="en-US" sz="1400" b="1" dirty="0"/>
              <a:t>Barcelona, Spain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354" y="6473794"/>
            <a:ext cx="800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CFF"/>
                </a:solidFill>
              </a:rPr>
              <a:t>Acknowledgements: This work is supported by the NASA OVWST and SMAP Science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98" y="3845869"/>
            <a:ext cx="4356243" cy="23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5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05" r="20625"/>
          <a:stretch/>
        </p:blipFill>
        <p:spPr>
          <a:xfrm>
            <a:off x="7274103" y="0"/>
            <a:ext cx="434596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242" r="21586"/>
          <a:stretch/>
        </p:blipFill>
        <p:spPr>
          <a:xfrm>
            <a:off x="400692" y="0"/>
            <a:ext cx="42637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6275" y="0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5190" y="230832"/>
            <a:ext cx="112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CYGNSS V2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29424" y="230832"/>
            <a:ext cx="112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CYGNSS V2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9924" y="3655889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NCEP GDAS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60632" y="3655889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SMAP</a:t>
            </a:r>
          </a:p>
        </p:txBody>
      </p:sp>
    </p:spTree>
    <p:extLst>
      <p:ext uri="{BB962C8B-B14F-4D97-AF65-F5344CB8AC3E}">
        <p14:creationId xmlns:p14="http://schemas.microsoft.com/office/powerpoint/2010/main" val="3838124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31" r="20749"/>
          <a:stretch/>
        </p:blipFill>
        <p:spPr>
          <a:xfrm>
            <a:off x="524356" y="-33042"/>
            <a:ext cx="439733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343" r="20237"/>
          <a:stretch/>
        </p:blipFill>
        <p:spPr>
          <a:xfrm>
            <a:off x="7417941" y="0"/>
            <a:ext cx="441788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9445" y="-33042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972" y="6193606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972" y="2741728"/>
            <a:ext cx="112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CYGNSS V2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78026" y="2741728"/>
            <a:ext cx="112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CYGNSS V2</a:t>
            </a:r>
          </a:p>
        </p:txBody>
      </p:sp>
    </p:spTree>
    <p:extLst>
      <p:ext uri="{BB962C8B-B14F-4D97-AF65-F5344CB8AC3E}">
        <p14:creationId xmlns:p14="http://schemas.microsoft.com/office/powerpoint/2010/main" val="4199937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54" t="-749" r="19875" b="749"/>
          <a:stretch/>
        </p:blipFill>
        <p:spPr>
          <a:xfrm>
            <a:off x="7253554" y="0"/>
            <a:ext cx="434597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793" r="21286"/>
          <a:stretch/>
        </p:blipFill>
        <p:spPr>
          <a:xfrm>
            <a:off x="431515" y="0"/>
            <a:ext cx="431514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4005" y="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8857" y="2840468"/>
            <a:ext cx="112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CYGNSS V2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0898" y="2834994"/>
            <a:ext cx="112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CYGNSS V2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0898" y="6306622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224" y="6214154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NCEP GDAS</a:t>
            </a:r>
          </a:p>
        </p:txBody>
      </p:sp>
    </p:spTree>
    <p:extLst>
      <p:ext uri="{BB962C8B-B14F-4D97-AF65-F5344CB8AC3E}">
        <p14:creationId xmlns:p14="http://schemas.microsoft.com/office/powerpoint/2010/main" val="175826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81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7885" y="738271"/>
            <a:ext cx="3936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Comparison of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SMAP winds vs CYGNSS V2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During  last  hurricane season </a:t>
            </a:r>
          </a:p>
        </p:txBody>
      </p:sp>
      <p:sp>
        <p:nvSpPr>
          <p:cNvPr id="4" name="Oval 3"/>
          <p:cNvSpPr/>
          <p:nvPr/>
        </p:nvSpPr>
        <p:spPr>
          <a:xfrm rot="580998">
            <a:off x="1561672" y="890096"/>
            <a:ext cx="2321960" cy="3318553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43973" y="2445249"/>
            <a:ext cx="3863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Storm winds observed by SMAP in the range 25-50 m/s are </a:t>
            </a:r>
            <a:r>
              <a:rPr lang="en-US" u="sng" dirty="0"/>
              <a:t>instead</a:t>
            </a:r>
            <a:r>
              <a:rPr lang="en-US" dirty="0"/>
              <a:t> 5-20 m/s in CYGNSS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974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74929"/>
            <a:ext cx="8534400" cy="742214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CYGNSS PROPOSAL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385" y="1017143"/>
            <a:ext cx="1079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Submitted Nov 2017, ROSES 2017; Granted February 2018, 3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project;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107" y="2646215"/>
            <a:ext cx="110221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Title: User-Oriented Level 4 Ocean Wind Products from the CYGNSS Wind Retrievals</a:t>
            </a: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L. Ricciardulli, C. Mears ,T. Meissner; Collaborator: Z.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Jelenak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(NOAA/NESDIS)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C.Sampson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(NRL/NAVY)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651" y="3670173"/>
            <a:ext cx="114919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objective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Facilitate use of CYGNSS wind data, repackage winds in user-friendly form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L4 product: CYGNSS wind speed with added ancillary wind direction from models/satellite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Assimilate CYGNSS in CCMP, benefit of filling rainy areas where radiometers have no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Incorporate CYGNSS winds into RSS Storm Watch page, determine intensity and size of storms, similar to SMAP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Side products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Extensive Cal/Val using all available radiometers/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scatterometers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SMAP winds for in depth Validation of CYGNSS winds in Tropical Cyclones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Determine bias adjustments for  the 8 different receivers, if needed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Determine actual uncertainty maps: Right now L3 data has a theoretical uncertainty associated  that is far from reality</a:t>
            </a:r>
          </a:p>
        </p:txBody>
      </p:sp>
    </p:spTree>
    <p:extLst>
      <p:ext uri="{BB962C8B-B14F-4D97-AF65-F5344CB8AC3E}">
        <p14:creationId xmlns:p14="http://schemas.microsoft.com/office/powerpoint/2010/main" val="316057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109" y="2345706"/>
            <a:ext cx="110250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CYGNSS V2.0: Overall bias is much decreased and Standard Deviation is much reduced too compared to V1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BUT: </a:t>
            </a:r>
            <a:r>
              <a:rPr lang="en-US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L3 not good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at TC wind </a:t>
            </a:r>
            <a:r>
              <a:rPr lang="en-US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intensity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(only Fully Developed Sea GMF used, invalid at high winds). 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high winds, L2 dataset provides additional wind product based on different Geophysical Model Function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high winds (Young Sea/Limited Fetch GMF,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Ruf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2018)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7109" y="381611"/>
            <a:ext cx="111321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of </a:t>
            </a:r>
            <a:r>
              <a:rPr lang="en-US" sz="36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CYGNSS L3 comparison </a:t>
            </a:r>
            <a:r>
              <a:rPr lang="en-US" sz="36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ASCAT/SMAP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CYGNSS winds compare well to SMAP and ASCAT for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w&lt; 15 m/s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but with standard deviation higher (2+ m/s) than other satellite data (typically 1 m/s or less)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high winds &gt; 15 m/s CYGNSS  V2 L3 winds lose correlation with SMAP winds,  and they are significantly lower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think that SMAP could be useful for calibrating CYGNSS very high winds, if CYGNSS has enough sensitivity.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created colocation files for each storm scene in 2017/2018 written in ASCII format.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3370" y="3764491"/>
            <a:ext cx="11399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next: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Science Team announced that a new and improved version V2.1 will be released before Atlantic Hurricane season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Significant improvements in calibration of the L1 (sigma0) was presented to Science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L2,L3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(wind) data available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Science Team experimenting with different GMFs for winds and working on other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We will focus on validation of L2 data for both FDS and YSLF wind data products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8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328774"/>
            <a:ext cx="3517918" cy="92467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CYGNSS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13" y="3127034"/>
            <a:ext cx="12041312" cy="327923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LEO micro satellites: Use GPS technology to measure wind speed in the tropics (40NS)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GPS bi-static scatterometry measures ocean surface winds at all speeds and under all levels of precipitation.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direct signals pinpoint S/C positions, while the reflected signals respond to ocean surface roughness, from which wind speed is retrieved.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by Doppler Delay Mapping: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083" y="1188244"/>
            <a:ext cx="546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</a:t>
            </a:r>
            <a:r>
              <a:rPr lang="en-US" sz="24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clone </a:t>
            </a:r>
            <a:r>
              <a:rPr lang="en-US" sz="2400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lobal </a:t>
            </a:r>
            <a:r>
              <a:rPr lang="en-US" sz="2400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avigation </a:t>
            </a:r>
            <a:r>
              <a:rPr lang="en-US" sz="2400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atellite </a:t>
            </a:r>
            <a:r>
              <a:rPr lang="en-US" sz="2400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9"/>
            <a:ext cx="836022" cy="660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61" y="220390"/>
            <a:ext cx="5161886" cy="1935708"/>
          </a:xfrm>
          <a:prstGeom prst="rect">
            <a:avLst/>
          </a:prstGeom>
        </p:spPr>
      </p:pic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95" y="4537158"/>
            <a:ext cx="4876190" cy="217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6919" y="1877379"/>
            <a:ext cx="82720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Mission  launched Dec 2016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Objective: New approach to reduce cost and gather more data in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tropical cyclones.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PI: Chris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University of Michigan Ann Arbor</a:t>
            </a:r>
          </a:p>
          <a:p>
            <a:pPr marL="342900" indent="-342900">
              <a:buFontTx/>
              <a:buChar char="-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1654" y="52995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CYGNSS satellites collect direct GPS signal (L-band) and signal scattered off the ocean surface around specular points.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738167" y="4575708"/>
            <a:ext cx="1" cy="190945"/>
          </a:xfrm>
          <a:prstGeom prst="straightConnector1">
            <a:avLst/>
          </a:prstGeom>
          <a:ln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46258" y="5370842"/>
            <a:ext cx="2668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Glistening zone</a:t>
            </a:r>
          </a:p>
          <a:p>
            <a:r>
              <a:rPr lang="en-US" sz="14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(width depends on surface roughness)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94672" y="4248938"/>
            <a:ext cx="153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Specular point</a:t>
            </a:r>
          </a:p>
        </p:txBody>
      </p:sp>
    </p:spTree>
    <p:extLst>
      <p:ext uri="{BB962C8B-B14F-4D97-AF65-F5344CB8AC3E}">
        <p14:creationId xmlns:p14="http://schemas.microsoft.com/office/powerpoint/2010/main" val="255162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38" y="192734"/>
            <a:ext cx="8534400" cy="150706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DATA Release history: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531" y="1699801"/>
            <a:ext cx="1034129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99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Dec 2016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u="sng" dirty="0">
                <a:solidFill>
                  <a:srgbClr val="99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1.1: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June 2017 (beginning of Hurricane season): Significant calibration issues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u="sng" dirty="0">
                <a:solidFill>
                  <a:srgbClr val="99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2.0: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December 2017: Quality improved but not yet sufficient for reliable TC observations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u="sng" dirty="0">
                <a:solidFill>
                  <a:srgbClr val="99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 2.1: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be released before summer: Major calibration improvements expected</a:t>
            </a:r>
            <a:r>
              <a:rPr lang="en-US" dirty="0"/>
              <a:t>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6296" y="3206868"/>
            <a:ext cx="41955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Some errors were fixed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Changes in Quality Control/Flagging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Possibly different GMF</a:t>
            </a:r>
          </a:p>
        </p:txBody>
      </p:sp>
    </p:spTree>
    <p:extLst>
      <p:ext uri="{BB962C8B-B14F-4D97-AF65-F5344CB8AC3E}">
        <p14:creationId xmlns:p14="http://schemas.microsoft.com/office/powerpoint/2010/main" val="392157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19" y="76407"/>
            <a:ext cx="12192000" cy="66002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1.1: FIRST LOOK, </a:t>
            </a:r>
            <a:r>
              <a:rPr lang="en-US" sz="28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SEP/OCT 2017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79" y="1417021"/>
            <a:ext cx="7999286" cy="466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33938" y="2020952"/>
            <a:ext cx="2708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Major biases at high winds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poorly intercalibrated individual receivers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8599" y="1597340"/>
            <a:ext cx="144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CYGNSS V1.1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2726" y="4426449"/>
            <a:ext cx="2535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WindSat </a:t>
            </a:r>
          </a:p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colocations shown)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1781" y="836873"/>
            <a:ext cx="428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FF"/>
                </a:solidFill>
              </a:rPr>
              <a:t>10-day average of colocations with WindSat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791" y="5713939"/>
            <a:ext cx="641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CYGNSS V1.1, higher winds are on average higher than </a:t>
            </a:r>
            <a:r>
              <a:rPr lang="en-US" dirty="0" err="1">
                <a:solidFill>
                  <a:srgbClr val="7030A0"/>
                </a:solidFill>
              </a:rPr>
              <a:t>WindSat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271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654" y="1851235"/>
            <a:ext cx="1023879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colocated   CYGNSS vs SMAP and vs ASCAT within 60 minutes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CYGNSS V2.0 </a:t>
            </a:r>
            <a:r>
              <a:rPr lang="en-US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Level 3 (L3) complete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from March 2017 to mid February 2018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ASCAT was rain flagged  using scatterometer rain flag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SMAP data is not rain flagged because is not affected by rain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found about 5 million colocations with SMAP, 8 millions with ASCAT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 very high winds  w&gt; 20 m/s, we found 4500 colocations with SMAP.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Note: SMAP winds below 15 m/s are not as accurate as ASCAT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strength of SMAP retrievals is for w&gt; 15 m/s, up to 70 m/s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Statistical analysis of biases, and analysis of some sample storms</a:t>
            </a:r>
          </a:p>
          <a:p>
            <a:pPr marL="285750" indent="-285750">
              <a:buFontTx/>
              <a:buChar char="-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090" y="544532"/>
            <a:ext cx="11433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RSS Analysis of CYGNSS V2.0 vs SMAP and ASCAT</a:t>
            </a:r>
          </a:p>
        </p:txBody>
      </p:sp>
    </p:spTree>
    <p:extLst>
      <p:ext uri="{BB962C8B-B14F-4D97-AF65-F5344CB8AC3E}">
        <p14:creationId xmlns:p14="http://schemas.microsoft.com/office/powerpoint/2010/main" val="67757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5250"/>
            <a:ext cx="11430000" cy="666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34670" y="167951"/>
            <a:ext cx="1558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CYGNSS V2.0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3805" y="3429000"/>
            <a:ext cx="1323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Col. ASCAT</a:t>
            </a:r>
          </a:p>
        </p:txBody>
      </p:sp>
      <p:sp>
        <p:nvSpPr>
          <p:cNvPr id="2" name="Oval 1"/>
          <p:cNvSpPr/>
          <p:nvPr/>
        </p:nvSpPr>
        <p:spPr>
          <a:xfrm>
            <a:off x="2071396" y="951723"/>
            <a:ext cx="914400" cy="615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71396" y="4295192"/>
            <a:ext cx="914400" cy="615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28596" y="1827634"/>
            <a:ext cx="1707502" cy="615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26433" y="5059136"/>
            <a:ext cx="1707502" cy="615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8066" y="6338797"/>
            <a:ext cx="821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CYGNSS V2, higher winds are significantly lower than ASCAT or other satellite winds</a:t>
            </a:r>
          </a:p>
        </p:txBody>
      </p:sp>
    </p:spTree>
    <p:extLst>
      <p:ext uri="{BB962C8B-B14F-4D97-AF65-F5344CB8AC3E}">
        <p14:creationId xmlns:p14="http://schemas.microsoft.com/office/powerpoint/2010/main" val="347893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5250"/>
            <a:ext cx="11430000" cy="666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48743" y="195943"/>
            <a:ext cx="2857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CYGNSS V2.0-ASCAT  bias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5363" y="3407289"/>
            <a:ext cx="3107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CYGNSS V2.0-ASCAT  St Dev</a:t>
            </a:r>
          </a:p>
        </p:txBody>
      </p:sp>
    </p:spTree>
    <p:extLst>
      <p:ext uri="{BB962C8B-B14F-4D97-AF65-F5344CB8AC3E}">
        <p14:creationId xmlns:p14="http://schemas.microsoft.com/office/powerpoint/2010/main" val="229550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697" y="6010500"/>
            <a:ext cx="119155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average bias line (dashed) might seem good, but on a closer look, </a:t>
            </a:r>
            <a:r>
              <a:rPr lang="en-US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 high winds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CYGNSS are just </a:t>
            </a:r>
            <a:r>
              <a:rPr lang="en-US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 retrievals.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real high winds are missing in CYGNSS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V2 L3.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See next slides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7693" y="847499"/>
            <a:ext cx="10780737" cy="5081292"/>
            <a:chOff x="170291" y="578498"/>
            <a:chExt cx="10780737" cy="50812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9068" y="578498"/>
              <a:ext cx="4711960" cy="47119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266" y="578499"/>
              <a:ext cx="4711960" cy="471196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1250301" y="1520890"/>
              <a:ext cx="1296955" cy="1418253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01012" y="2939143"/>
              <a:ext cx="3722915" cy="0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-104689" y="3000375"/>
              <a:ext cx="919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CYGNSS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5569101" y="2867026"/>
              <a:ext cx="919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CYGNSS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81328" y="5290458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SMAP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25395" y="5290458"/>
              <a:ext cx="774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ASCAT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7692" y="139612"/>
            <a:ext cx="11433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CYGNSS V2.0 vs SMAP and ASCAT</a:t>
            </a:r>
          </a:p>
        </p:txBody>
      </p:sp>
    </p:spTree>
    <p:extLst>
      <p:ext uri="{BB962C8B-B14F-4D97-AF65-F5344CB8AC3E}">
        <p14:creationId xmlns:p14="http://schemas.microsoft.com/office/powerpoint/2010/main" val="395645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6541" r="21436"/>
          <a:stretch/>
        </p:blipFill>
        <p:spPr>
          <a:xfrm>
            <a:off x="4102623" y="428622"/>
            <a:ext cx="3987692" cy="6429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6405" r="21433"/>
          <a:stretch/>
        </p:blipFill>
        <p:spPr>
          <a:xfrm>
            <a:off x="0" y="428625"/>
            <a:ext cx="3996648" cy="642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691" r="21436"/>
          <a:stretch/>
        </p:blipFill>
        <p:spPr>
          <a:xfrm>
            <a:off x="8213953" y="428623"/>
            <a:ext cx="3978047" cy="6429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5972" y="657053"/>
            <a:ext cx="112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CYGNSS V2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6029" y="595901"/>
            <a:ext cx="112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CYGNSS V2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54180" y="595901"/>
            <a:ext cx="112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CYGNSS V2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5972" y="3849386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7732" y="3830549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NCEP GDAS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80490" y="3830549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358" y="0"/>
            <a:ext cx="10890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NORU super typhoon (Cat 5 !), CYGNSS V2.0: Almost no sign of a storm in V2 L3 data</a:t>
            </a:r>
          </a:p>
        </p:txBody>
      </p:sp>
    </p:spTree>
    <p:extLst>
      <p:ext uri="{BB962C8B-B14F-4D97-AF65-F5344CB8AC3E}">
        <p14:creationId xmlns:p14="http://schemas.microsoft.com/office/powerpoint/2010/main" val="382595807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36264</TotalTime>
  <Words>957</Words>
  <Application>Microsoft Office PowerPoint</Application>
  <PresentationFormat>Widescreen</PresentationFormat>
  <Paragraphs>124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 3</vt:lpstr>
      <vt:lpstr>Slice</vt:lpstr>
      <vt:lpstr>Validation of CYGNSS winds using microwave scatterometers/radiometers</vt:lpstr>
      <vt:lpstr>CYGNSS</vt:lpstr>
      <vt:lpstr>SCIENCE DATA Release history:</vt:lpstr>
      <vt:lpstr>VERSION 1.1: FIRST LOOK, SEP/OCT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CYGNSS PROPOSAL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CYGNSS v1.1 VS v2.0</dc:title>
  <dc:creator>User</dc:creator>
  <cp:lastModifiedBy>User</cp:lastModifiedBy>
  <cp:revision>89</cp:revision>
  <dcterms:created xsi:type="dcterms:W3CDTF">2018-03-02T20:16:51Z</dcterms:created>
  <dcterms:modified xsi:type="dcterms:W3CDTF">2018-05-15T18:37:10Z</dcterms:modified>
</cp:coreProperties>
</file>