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9" r:id="rId3"/>
    <p:sldId id="261" r:id="rId4"/>
    <p:sldId id="263" r:id="rId5"/>
    <p:sldId id="264" r:id="rId6"/>
    <p:sldId id="279" r:id="rId7"/>
    <p:sldId id="280" r:id="rId8"/>
    <p:sldId id="286" r:id="rId9"/>
    <p:sldId id="269" r:id="rId10"/>
    <p:sldId id="270" r:id="rId11"/>
    <p:sldId id="271" r:id="rId12"/>
    <p:sldId id="276" r:id="rId13"/>
    <p:sldId id="283" r:id="rId14"/>
    <p:sldId id="284" r:id="rId15"/>
    <p:sldId id="285" r:id="rId16"/>
    <p:sldId id="287" r:id="rId17"/>
    <p:sldId id="28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02AA5B16-1EB5-1247-B789-4E8494FA5894}">
          <p14:sldIdLst>
            <p14:sldId id="256"/>
            <p14:sldId id="259"/>
            <p14:sldId id="261"/>
            <p14:sldId id="263"/>
            <p14:sldId id="264"/>
            <p14:sldId id="279"/>
            <p14:sldId id="280"/>
            <p14:sldId id="286"/>
            <p14:sldId id="269"/>
            <p14:sldId id="270"/>
            <p14:sldId id="271"/>
            <p14:sldId id="276"/>
            <p14:sldId id="283"/>
            <p14:sldId id="284"/>
            <p14:sldId id="285"/>
            <p14:sldId id="287"/>
            <p14:sldId id="282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740D"/>
    <a:srgbClr val="0E0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88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" y="1295401"/>
            <a:ext cx="10970684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" y="3307976"/>
            <a:ext cx="10970684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1057091" y="5804647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4679577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273051"/>
            <a:ext cx="48768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649071"/>
            <a:ext cx="4679577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34" y="381001"/>
            <a:ext cx="4847167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5234" y="2649071"/>
            <a:ext cx="4847167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4800" y="1143000"/>
            <a:ext cx="56896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34" y="381001"/>
            <a:ext cx="4847167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5234" y="2649071"/>
            <a:ext cx="4847167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320800" y="2590800"/>
            <a:ext cx="46736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06234" y="1260475"/>
            <a:ext cx="1672167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9834" y="762000"/>
            <a:ext cx="2789767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568389"/>
            <a:ext cx="10970684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274639"/>
            <a:ext cx="2032000" cy="5851525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16859"/>
            <a:ext cx="80264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mula di chiusu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36695"/>
            <a:ext cx="85344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5200" y="3609696"/>
            <a:ext cx="69088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51999" y="6356351"/>
            <a:ext cx="1928284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1057091" y="5804647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7552" y="2784475"/>
            <a:ext cx="5023104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671" y="2784475"/>
            <a:ext cx="5023104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2232211"/>
            <a:ext cx="5023104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7552" y="3160060"/>
            <a:ext cx="5023104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5437" y="2232211"/>
            <a:ext cx="5023104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5437" y="3160060"/>
            <a:ext cx="5023104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2784475"/>
            <a:ext cx="10208683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16000" y="4497070"/>
            <a:ext cx="10208683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87552" y="2784475"/>
            <a:ext cx="5023104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986367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986367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4514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67" y="2770095"/>
            <a:ext cx="10217152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EE05C4-A5DA-43DC-BA60-63BFCA8A80CE}" type="datetimeFigureOut">
              <a:rPr lang="it-IT" smtClean="0"/>
              <a:t>25/04/2018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19484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635635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0897EF-71AD-4962-9455-50586EBD360D}" type="slidenum">
              <a:rPr lang="it-IT" smtClean="0"/>
              <a:t>‹Nº›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03597" y="304800"/>
            <a:ext cx="9791931" cy="3286640"/>
          </a:xfrm>
        </p:spPr>
        <p:txBody>
          <a:bodyPr>
            <a:normAutofit fontScale="90000"/>
          </a:bodyPr>
          <a:lstStyle/>
          <a:p>
            <a:r>
              <a:rPr lang="en-US" dirty="0"/>
              <a:t>A novel azimuth cut-off implementation to improve sea surface wind retrievals from SAR </a:t>
            </a:r>
            <a:r>
              <a:rPr lang="en-US" dirty="0" smtClean="0"/>
              <a:t>images</a:t>
            </a:r>
            <a:endParaRPr lang="it-IT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6470" y="4010060"/>
            <a:ext cx="9144000" cy="1655762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V. Corcione, G.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Grieco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Portabella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Nunziata, M. Migliaccio</a:t>
            </a:r>
          </a:p>
        </p:txBody>
      </p:sp>
    </p:spTree>
    <p:extLst>
      <p:ext uri="{BB962C8B-B14F-4D97-AF65-F5344CB8AC3E}">
        <p14:creationId xmlns:p14="http://schemas.microsoft.com/office/powerpoint/2010/main" val="32129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arrotondato 5"/>
              <p:cNvSpPr/>
              <p:nvPr/>
            </p:nvSpPr>
            <p:spPr>
              <a:xfrm>
                <a:off x="4411229" y="5702695"/>
                <a:ext cx="6763311" cy="118876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𝑷𝒊𝒙𝒆𝒍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𝒑𝒂𝒄𝒊𝒏𝒈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𝑩𝒐𝒙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𝒔𝒊𝒛𝒆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𝑯𝒐𝒎𝒐𝒈𝒆𝒏𝒆𝒊𝒕𝒚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it-IT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ttangolo arrotondat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226" y="5702691"/>
                <a:ext cx="6763311" cy="1188763"/>
              </a:xfrm>
              <a:prstGeom prst="roundRect">
                <a:avLst/>
              </a:prstGeom>
              <a:blipFill rotWithShape="0">
                <a:blip r:embed="rId8"/>
                <a:stretch>
                  <a:fillRect l="-718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2111475" y="1550238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8631428" y="1658255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magine 1" descr="fig6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-4539" r="231" b="54744"/>
          <a:stretch/>
        </p:blipFill>
        <p:spPr>
          <a:xfrm>
            <a:off x="-172859" y="1850133"/>
            <a:ext cx="5807671" cy="3378689"/>
          </a:xfrm>
          <a:prstGeom prst="rect">
            <a:avLst/>
          </a:prstGeom>
        </p:spPr>
      </p:pic>
      <p:pic>
        <p:nvPicPr>
          <p:cNvPr id="23" name="Immagine 22" descr="fig6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0"/>
          <a:stretch/>
        </p:blipFill>
        <p:spPr>
          <a:xfrm>
            <a:off x="6255202" y="2139638"/>
            <a:ext cx="6010058" cy="32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arrotondato 4"/>
              <p:cNvSpPr/>
              <p:nvPr/>
            </p:nvSpPr>
            <p:spPr>
              <a:xfrm>
                <a:off x="4411229" y="5702695"/>
                <a:ext cx="6763311" cy="118876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𝑷𝒊𝒙𝒆𝒍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𝒑𝒂𝒄𝒊𝒏𝒈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𝑩𝒐𝒙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𝒔𝒊𝒛𝒆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𝑯𝒐𝒎𝒐𝒈𝒆𝒏𝒆𝒊𝒕𝒚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it-IT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5" name="Rettangolo arrotondat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226" y="5702691"/>
                <a:ext cx="6763311" cy="1188763"/>
              </a:xfrm>
              <a:prstGeom prst="roundRect">
                <a:avLst/>
              </a:prstGeom>
              <a:blipFill rotWithShape="0">
                <a:blip r:embed="rId2"/>
                <a:stretch>
                  <a:fillRect l="-718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/>
          <p:cNvSpPr txBox="1"/>
          <p:nvPr/>
        </p:nvSpPr>
        <p:spPr>
          <a:xfrm>
            <a:off x="4732922" y="6488668"/>
            <a:ext cx="75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err="1" smtClean="0"/>
              <a:t>preliminary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 of </a:t>
            </a:r>
            <a:r>
              <a:rPr lang="it-IT" dirty="0" err="1" smtClean="0"/>
              <a:t>std</a:t>
            </a:r>
            <a:r>
              <a:rPr lang="it-IT" dirty="0" smtClean="0"/>
              <a:t> </a:t>
            </a:r>
            <a:r>
              <a:rPr lang="it-IT" dirty="0" err="1" smtClean="0"/>
              <a:t>rel</a:t>
            </a:r>
            <a:r>
              <a:rPr lang="it-IT" dirty="0" smtClean="0"/>
              <a:t> can be </a:t>
            </a:r>
            <a:r>
              <a:rPr lang="it-IT" dirty="0" err="1" smtClean="0"/>
              <a:t>useful</a:t>
            </a:r>
            <a:r>
              <a:rPr lang="it-IT" dirty="0"/>
              <a:t> </a:t>
            </a:r>
            <a:r>
              <a:rPr lang="it-IT" dirty="0" smtClean="0"/>
              <a:t>to </a:t>
            </a:r>
            <a:r>
              <a:rPr lang="it-IT" dirty="0" err="1" smtClean="0"/>
              <a:t>apply</a:t>
            </a:r>
            <a:r>
              <a:rPr lang="it-IT" dirty="0" smtClean="0"/>
              <a:t> </a:t>
            </a:r>
            <a:r>
              <a:rPr lang="it-IT" dirty="0" err="1" smtClean="0"/>
              <a:t>lC</a:t>
            </a:r>
            <a:r>
              <a:rPr lang="it-IT" dirty="0" smtClean="0"/>
              <a:t> </a:t>
            </a:r>
            <a:r>
              <a:rPr lang="it-IT" dirty="0" err="1" smtClean="0"/>
              <a:t>approach</a:t>
            </a:r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magine 1" descr="fig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03" y="1304036"/>
            <a:ext cx="9472688" cy="46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408570" y="1610657"/>
            <a:ext cx="3657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Chi2=</a:t>
            </a:r>
            <a:r>
              <a:rPr lang="it-IT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chisquare</a:t>
            </a:r>
            <a:r>
              <a:rPr 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acf-acffit</a:t>
            </a:r>
            <a:r>
              <a:rPr 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60" y="2234333"/>
            <a:ext cx="6532003" cy="4354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6165282" y="5034713"/>
                <a:ext cx="1282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/√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282" y="5034713"/>
                <a:ext cx="1282402" cy="276999"/>
              </a:xfrm>
              <a:prstGeom prst="rect">
                <a:avLst/>
              </a:prstGeom>
              <a:blipFill rotWithShape="1">
                <a:blip r:embed="rId3"/>
                <a:stretch>
                  <a:fillRect t="-11111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7 13"/>
          <p:cNvCxnSpPr>
            <a:stCxn id="18" idx="0"/>
          </p:cNvCxnSpPr>
          <p:nvPr/>
        </p:nvCxnSpPr>
        <p:spPr>
          <a:xfrm rot="5400000" flipH="1" flipV="1">
            <a:off x="6282235" y="1566147"/>
            <a:ext cx="831503" cy="128985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5940828" y="2626822"/>
            <a:ext cx="224453" cy="2466110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88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ig8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5" t="44482" r="-7337" b="6575"/>
          <a:stretch/>
        </p:blipFill>
        <p:spPr>
          <a:xfrm>
            <a:off x="1200336" y="746975"/>
            <a:ext cx="9768901" cy="6111025"/>
          </a:xfr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64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ig9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164" r="5748"/>
          <a:stretch/>
        </p:blipFill>
        <p:spPr>
          <a:xfrm>
            <a:off x="-6507533" y="0"/>
            <a:ext cx="9879920" cy="6858000"/>
          </a:xfrm>
        </p:spPr>
      </p:pic>
      <p:pic>
        <p:nvPicPr>
          <p:cNvPr id="5" name="Immagine 4" descr="fig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22" y="1404730"/>
            <a:ext cx="9070265" cy="4859071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36346" y="109728"/>
            <a:ext cx="156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 filter</a:t>
            </a:r>
            <a:endParaRPr lang="en-US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936346" y="2355433"/>
            <a:ext cx="156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Lc</a:t>
            </a:r>
            <a:r>
              <a:rPr lang="en-US" b="1" dirty="0" smtClean="0"/>
              <a:t>&lt;700m</a:t>
            </a:r>
            <a:endParaRPr lang="en-U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99846" y="4658481"/>
            <a:ext cx="263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Lc</a:t>
            </a:r>
            <a:r>
              <a:rPr lang="en-US" b="1" dirty="0" smtClean="0"/>
              <a:t>&lt;700m &amp; Chi2&lt;0.06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91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ig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737" r="-102737"/>
          <a:stretch>
            <a:fillRect/>
          </a:stretch>
        </p:blipFill>
        <p:spPr>
          <a:xfrm>
            <a:off x="-5158590" y="291548"/>
            <a:ext cx="15322221" cy="6340310"/>
          </a:xfrm>
        </p:spPr>
      </p:pic>
      <p:pic>
        <p:nvPicPr>
          <p:cNvPr id="5" name="Immagine 4" descr="fig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983" y="376861"/>
            <a:ext cx="5020544" cy="6324873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6084787" y="1537841"/>
            <a:ext cx="0" cy="357698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 rot="16200000">
            <a:off x="4080681" y="3034738"/>
            <a:ext cx="476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Sea state</a:t>
            </a:r>
            <a:endParaRPr lang="en-U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703253" y="1014621"/>
            <a:ext cx="476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Fully-developed sea</a:t>
            </a:r>
            <a:endParaRPr lang="en-US" sz="2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841139" y="5114829"/>
            <a:ext cx="4763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FD + some young seas &amp; swell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938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Conclusions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335361" y="1319584"/>
            <a:ext cx="11387667" cy="5329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indent="-228600">
              <a:spcBef>
                <a:spcPts val="0"/>
              </a:spcBef>
              <a:spcAft>
                <a:spcPts val="1000"/>
              </a:spcAft>
              <a:buClr>
                <a:srgbClr val="FFCC00"/>
              </a:buClr>
              <a:defRPr/>
            </a:pP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downgrading the backscatter resolution and increasing the size of the boxes, 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azimuth cutoff values increase.</a:t>
            </a:r>
            <a:endParaRPr lang="en-US" sz="2200" kern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spcBef>
                <a:spcPts val="0"/>
              </a:spcBef>
              <a:spcAft>
                <a:spcPts val="1000"/>
              </a:spcAft>
              <a:buClr>
                <a:srgbClr val="FFCC00"/>
              </a:buClr>
              <a:defRPr/>
            </a:pP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azimuth cutoff depends on backscatter resolution (or pixel spacing), box size and  homogeneity.</a:t>
            </a:r>
          </a:p>
          <a:p>
            <a:pPr indent="-228600">
              <a:spcBef>
                <a:spcPts val="0"/>
              </a:spcBef>
              <a:spcAft>
                <a:spcPts val="1000"/>
              </a:spcAft>
              <a:buClr>
                <a:srgbClr val="FFCC00"/>
              </a:buClr>
              <a:defRPr/>
            </a:pP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stand-alone criterion of the goodness of the azimuth cutoff 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set for </a:t>
            </a: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dependent parameter.</a:t>
            </a:r>
            <a:endParaRPr lang="en-US" sz="2200" kern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spcBef>
                <a:spcPts val="0"/>
              </a:spcBef>
              <a:spcAft>
                <a:spcPts val="1000"/>
              </a:spcAft>
              <a:buClr>
                <a:srgbClr val="FFCC00"/>
              </a:buClr>
              <a:defRPr/>
            </a:pP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 square goodness of fit </a:t>
            </a: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criterion 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used </a:t>
            </a:r>
            <a:r>
              <a:rPr lang="en-US" sz="22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exclude non reliable azimuth cutoff values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spcBef>
                <a:spcPts val="0"/>
              </a:spcBef>
              <a:spcAft>
                <a:spcPts val="1000"/>
              </a:spcAft>
              <a:buClr>
                <a:srgbClr val="FFCC00"/>
              </a:buClr>
              <a:defRPr/>
            </a:pP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more robust and accurate estimation of the azimuth cut off leads to higher correlation values with both SWH and wind speed.</a:t>
            </a:r>
          </a:p>
          <a:p>
            <a:pPr indent="-228600">
              <a:spcBef>
                <a:spcPts val="0"/>
              </a:spcBef>
              <a:spcAft>
                <a:spcPts val="1000"/>
              </a:spcAft>
              <a:buClr>
                <a:srgbClr val="FFCC00"/>
              </a:buClr>
              <a:defRPr/>
            </a:pP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less conservative criterion on the Pierson-</a:t>
            </a:r>
            <a:r>
              <a:rPr lang="en-US" sz="2200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Moscovitz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threshold allows the wind retrieval of about 80% of the data with an accuracy of about 1.7 m/s. Only swell-</a:t>
            </a:r>
            <a:r>
              <a:rPr lang="en-US" sz="2200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supected</a:t>
            </a:r>
            <a:r>
              <a:rPr lang="en-US" sz="2200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data are filtered out.</a:t>
            </a:r>
            <a:endParaRPr lang="en-US" sz="2200" kern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spcBef>
                <a:spcPts val="0"/>
              </a:spcBef>
              <a:spcAft>
                <a:spcPts val="1000"/>
              </a:spcAft>
              <a:buClr>
                <a:srgbClr val="FFCC00"/>
              </a:buClr>
              <a:defRPr/>
            </a:pPr>
            <a:r>
              <a:rPr lang="es-ES" sz="2200" b="1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s-ES" sz="2200" b="1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00" b="1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s-ES" sz="2200" b="1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200" b="1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es-ES" sz="2200" b="1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00" b="1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s-ES" sz="2200" b="1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00" b="1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r>
              <a:rPr lang="es-ES" sz="2200" b="1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more extreme </a:t>
            </a:r>
            <a:r>
              <a:rPr lang="es-ES" sz="2200" b="1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es-ES" sz="2200" b="1" kern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00" b="1" kern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endParaRPr lang="es-ES" sz="2200" b="1" kern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buClr>
                <a:srgbClr val="FFCC00"/>
              </a:buClr>
              <a:defRPr/>
            </a:pPr>
            <a:endParaRPr lang="es-ES" sz="140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5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243" y="2631811"/>
            <a:ext cx="10515600" cy="1325563"/>
          </a:xfrm>
        </p:spPr>
        <p:txBody>
          <a:bodyPr/>
          <a:lstStyle/>
          <a:p>
            <a:r>
              <a:rPr lang="it-IT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Thank</a:t>
            </a:r>
            <a:r>
              <a:rPr lang="it-IT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you</a:t>
            </a:r>
            <a:r>
              <a:rPr lang="it-IT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for </a:t>
            </a:r>
            <a:r>
              <a:rPr lang="it-IT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attention</a:t>
            </a:r>
            <a:endParaRPr lang="it-IT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Azimuth</a:t>
            </a:r>
            <a:r>
              <a:rPr kumimoji="0" lang="it-IT" sz="4400" b="1" i="0" u="none" strike="noStrike" kern="1200" cap="none" spc="0" normalizeH="0" baseline="0" noProof="0" dirty="0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cutoff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8" name="2 Marcador de contenido"/>
          <p:cNvSpPr>
            <a:spLocks noGrp="1"/>
          </p:cNvSpPr>
          <p:nvPr/>
        </p:nvSpPr>
        <p:spPr>
          <a:xfrm>
            <a:off x="1258765" y="1259775"/>
            <a:ext cx="8424936" cy="9144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40000"/>
              </a:spcBef>
              <a:spcAft>
                <a:spcPct val="20000"/>
              </a:spcAft>
              <a:buClr>
                <a:srgbClr val="2C71B6"/>
              </a:buClr>
              <a:buSzPct val="140000"/>
              <a:buFontTx/>
              <a:buNone/>
              <a:defRPr sz="1400" baseline="0">
                <a:solidFill>
                  <a:srgbClr val="12699E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657225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7AC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17588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3pPr>
            <a:lvl4pPr marL="137795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4pPr>
            <a:lvl5pPr marL="1792288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Font typeface="Arial" pitchFamily="34" charset="0"/>
              <a:buChar char="•"/>
              <a:defRPr sz="1400"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5pPr>
            <a:lvl6pPr marL="22494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Font typeface="Arial" pitchFamily="34" charset="0"/>
              <a:buChar char="•"/>
              <a:defRPr sz="1400">
                <a:solidFill>
                  <a:srgbClr val="333333"/>
                </a:solidFill>
                <a:latin typeface="Arial" pitchFamily="34" charset="0"/>
                <a:ea typeface="+mn-ea"/>
              </a:defRPr>
            </a:lvl6pPr>
            <a:lvl7pPr marL="27066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Font typeface="Arial" pitchFamily="34" charset="0"/>
              <a:buChar char="•"/>
              <a:defRPr sz="1400">
                <a:solidFill>
                  <a:srgbClr val="333333"/>
                </a:solidFill>
                <a:latin typeface="Arial" pitchFamily="34" charset="0"/>
                <a:ea typeface="+mn-ea"/>
              </a:defRPr>
            </a:lvl7pPr>
            <a:lvl8pPr marL="31638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Font typeface="Arial" pitchFamily="34" charset="0"/>
              <a:buChar char="•"/>
              <a:defRPr sz="1400">
                <a:solidFill>
                  <a:srgbClr val="333333"/>
                </a:solidFill>
                <a:latin typeface="Arial" pitchFamily="34" charset="0"/>
                <a:ea typeface="+mn-ea"/>
              </a:defRPr>
            </a:lvl8pPr>
            <a:lvl9pPr marL="36210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Font typeface="Arial" pitchFamily="34" charset="0"/>
              <a:buChar char="•"/>
              <a:defRPr sz="1400">
                <a:solidFill>
                  <a:srgbClr val="333333"/>
                </a:solidFill>
                <a:latin typeface="Arial" pitchFamily="34" charset="0"/>
                <a:ea typeface="+mn-ea"/>
              </a:defRPr>
            </a:lvl9pPr>
          </a:lstStyle>
          <a:p>
            <a:r>
              <a:rPr lang="es-ES" u="sng" dirty="0" err="1" smtClean="0">
                <a:solidFill>
                  <a:srgbClr val="FFFFFF"/>
                </a:solidFill>
              </a:rPr>
              <a:t>The</a:t>
            </a:r>
            <a:r>
              <a:rPr lang="es-ES" u="sng" dirty="0" smtClean="0">
                <a:solidFill>
                  <a:srgbClr val="FFFFFF"/>
                </a:solidFill>
              </a:rPr>
              <a:t> </a:t>
            </a:r>
            <a:r>
              <a:rPr lang="es-ES" u="sng" dirty="0" err="1" smtClean="0">
                <a:solidFill>
                  <a:srgbClr val="FFFFFF"/>
                </a:solidFill>
              </a:rPr>
              <a:t>azimuth</a:t>
            </a:r>
            <a:r>
              <a:rPr lang="es-ES" u="sng" dirty="0" smtClean="0">
                <a:solidFill>
                  <a:srgbClr val="FFFFFF"/>
                </a:solidFill>
              </a:rPr>
              <a:t> </a:t>
            </a:r>
            <a:r>
              <a:rPr lang="es-ES" u="sng" dirty="0" err="1" smtClean="0">
                <a:solidFill>
                  <a:srgbClr val="FFFFFF"/>
                </a:solidFill>
              </a:rPr>
              <a:t>cut</a:t>
            </a:r>
            <a:r>
              <a:rPr lang="es-ES" u="sng" dirty="0" smtClean="0">
                <a:solidFill>
                  <a:srgbClr val="FFFFFF"/>
                </a:solidFill>
              </a:rPr>
              <a:t>-off can be </a:t>
            </a:r>
            <a:r>
              <a:rPr lang="es-ES" u="sng" dirty="0" err="1" smtClean="0">
                <a:solidFill>
                  <a:srgbClr val="FFFFFF"/>
                </a:solidFill>
              </a:rPr>
              <a:t>successfully</a:t>
            </a:r>
            <a:r>
              <a:rPr lang="es-ES" u="sng" dirty="0" smtClean="0">
                <a:solidFill>
                  <a:srgbClr val="FFFFFF"/>
                </a:solidFill>
              </a:rPr>
              <a:t> </a:t>
            </a:r>
            <a:r>
              <a:rPr lang="es-ES" u="sng" dirty="0" err="1" smtClean="0">
                <a:solidFill>
                  <a:srgbClr val="FFFFFF"/>
                </a:solidFill>
              </a:rPr>
              <a:t>used</a:t>
            </a:r>
            <a:r>
              <a:rPr lang="es-ES" u="sng" dirty="0" smtClean="0">
                <a:solidFill>
                  <a:srgbClr val="FFFFFF"/>
                </a:solidFill>
              </a:rPr>
              <a:t> to </a:t>
            </a:r>
            <a:r>
              <a:rPr lang="es-ES" u="sng" dirty="0" err="1" smtClean="0">
                <a:solidFill>
                  <a:srgbClr val="FFFFFF"/>
                </a:solidFill>
              </a:rPr>
              <a:t>retrieve</a:t>
            </a:r>
            <a:r>
              <a:rPr lang="es-ES" u="sng" dirty="0" smtClean="0">
                <a:solidFill>
                  <a:srgbClr val="FFFFFF"/>
                </a:solidFill>
              </a:rPr>
              <a:t> H</a:t>
            </a:r>
            <a:r>
              <a:rPr lang="es-ES" u="sng" baseline="-25000" dirty="0" smtClean="0">
                <a:solidFill>
                  <a:srgbClr val="FFFFFF"/>
                </a:solidFill>
              </a:rPr>
              <a:t>S</a:t>
            </a:r>
            <a:r>
              <a:rPr lang="es-ES" u="sng" dirty="0" smtClean="0">
                <a:solidFill>
                  <a:srgbClr val="FFFFFF"/>
                </a:solidFill>
              </a:rPr>
              <a:t> (and U</a:t>
            </a:r>
            <a:r>
              <a:rPr lang="es-ES" u="sng" baseline="30000" dirty="0" smtClean="0">
                <a:solidFill>
                  <a:srgbClr val="FFFFFF"/>
                </a:solidFill>
              </a:rPr>
              <a:t>10</a:t>
            </a:r>
            <a:r>
              <a:rPr lang="es-ES" u="sng" dirty="0" smtClean="0">
                <a:solidFill>
                  <a:srgbClr val="FFFFFF"/>
                </a:solidFill>
              </a:rPr>
              <a:t>?)</a:t>
            </a:r>
            <a:endParaRPr lang="es-ES" u="sng" dirty="0">
              <a:solidFill>
                <a:srgbClr val="FFFFFF"/>
              </a:solidFill>
            </a:endParaRPr>
          </a:p>
        </p:txBody>
      </p:sp>
      <p:pic>
        <p:nvPicPr>
          <p:cNvPr id="29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281" r="10708" b="950"/>
          <a:stretch/>
        </p:blipFill>
        <p:spPr>
          <a:xfrm>
            <a:off x="1186757" y="1619815"/>
            <a:ext cx="2406443" cy="2160000"/>
          </a:xfrm>
          <a:prstGeom prst="rect">
            <a:avLst/>
          </a:prstGeom>
        </p:spPr>
      </p:pic>
      <p:pic>
        <p:nvPicPr>
          <p:cNvPr id="30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t="623" r="9154" b="1609"/>
          <a:stretch/>
        </p:blipFill>
        <p:spPr>
          <a:xfrm>
            <a:off x="3707039" y="1619815"/>
            <a:ext cx="2435436" cy="2160000"/>
          </a:xfrm>
          <a:prstGeom prst="rect">
            <a:avLst/>
          </a:prstGeom>
        </p:spPr>
      </p:pic>
      <p:pic>
        <p:nvPicPr>
          <p:cNvPr id="31" name="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9158" r="13091" b="1601"/>
          <a:stretch/>
        </p:blipFill>
        <p:spPr>
          <a:xfrm>
            <a:off x="2194871" y="3780055"/>
            <a:ext cx="3112941" cy="2520000"/>
          </a:xfrm>
          <a:prstGeom prst="rect">
            <a:avLst/>
          </a:prstGeom>
        </p:spPr>
      </p:pic>
      <p:pic>
        <p:nvPicPr>
          <p:cNvPr id="32" name="9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t="5211" r="21463" b="6201"/>
          <a:stretch/>
        </p:blipFill>
        <p:spPr>
          <a:xfrm>
            <a:off x="7235429" y="3348011"/>
            <a:ext cx="2520000" cy="3010619"/>
          </a:xfrm>
          <a:prstGeom prst="rect">
            <a:avLst/>
          </a:prstGeom>
        </p:spPr>
      </p:pic>
      <p:sp>
        <p:nvSpPr>
          <p:cNvPr id="33" name="15 CuadroTexto"/>
          <p:cNvSpPr txBox="1"/>
          <p:nvPr/>
        </p:nvSpPr>
        <p:spPr>
          <a:xfrm>
            <a:off x="6996240" y="174367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>
                <a:solidFill>
                  <a:srgbClr val="FFFFFF"/>
                </a:solidFill>
              </a:rPr>
              <a:t>Good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agreement</a:t>
            </a:r>
            <a:r>
              <a:rPr lang="es-ES" b="1" dirty="0">
                <a:solidFill>
                  <a:srgbClr val="FFFFFF"/>
                </a:solidFill>
              </a:rPr>
              <a:t> in FD </a:t>
            </a:r>
            <a:r>
              <a:rPr lang="es-ES" b="1" dirty="0" err="1">
                <a:solidFill>
                  <a:srgbClr val="FFFFFF"/>
                </a:solidFill>
              </a:rPr>
              <a:t>state</a:t>
            </a:r>
            <a:endParaRPr lang="es-ES" b="1" dirty="0">
              <a:solidFill>
                <a:srgbClr val="FFFFFF"/>
              </a:solidFill>
            </a:endParaRPr>
          </a:p>
        </p:txBody>
      </p:sp>
      <p:sp>
        <p:nvSpPr>
          <p:cNvPr id="34" name="13 Flecha izquierda y derecha"/>
          <p:cNvSpPr/>
          <p:nvPr/>
        </p:nvSpPr>
        <p:spPr>
          <a:xfrm>
            <a:off x="4997490" y="2513887"/>
            <a:ext cx="533683" cy="242316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5" name="14 Flecha arriba y abajo"/>
          <p:cNvSpPr/>
          <p:nvPr/>
        </p:nvSpPr>
        <p:spPr>
          <a:xfrm>
            <a:off x="2067689" y="2154015"/>
            <a:ext cx="176537" cy="1125836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pic>
        <p:nvPicPr>
          <p:cNvPr id="36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t="7376" r="38180" b="5095"/>
          <a:stretch/>
        </p:blipFill>
        <p:spPr>
          <a:xfrm>
            <a:off x="6142475" y="3779815"/>
            <a:ext cx="1450748" cy="2160000"/>
          </a:xfrm>
          <a:prstGeom prst="rect">
            <a:avLst/>
          </a:prstGeom>
        </p:spPr>
      </p:pic>
      <p:sp>
        <p:nvSpPr>
          <p:cNvPr id="37" name="21 CuadroTexto"/>
          <p:cNvSpPr txBox="1"/>
          <p:nvPr/>
        </p:nvSpPr>
        <p:spPr>
          <a:xfrm>
            <a:off x="6993992" y="238952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>
                <a:solidFill>
                  <a:srgbClr val="C00000"/>
                </a:solidFill>
              </a:rPr>
              <a:t>Not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good</a:t>
            </a:r>
            <a:r>
              <a:rPr lang="es-ES" b="1" dirty="0">
                <a:solidFill>
                  <a:srgbClr val="C00000"/>
                </a:solidFill>
              </a:rPr>
              <a:t> in extreme cases</a:t>
            </a:r>
            <a:r>
              <a:rPr lang="es-ES" dirty="0"/>
              <a:t>. </a:t>
            </a:r>
            <a:r>
              <a:rPr lang="es-ES" dirty="0" err="1"/>
              <a:t>Why</a:t>
            </a:r>
            <a:r>
              <a:rPr lang="es-ES" dirty="0"/>
              <a:t>? </a:t>
            </a:r>
            <a:r>
              <a:rPr lang="es-ES" b="1" i="1" dirty="0" err="1">
                <a:solidFill>
                  <a:srgbClr val="12699E"/>
                </a:solidFill>
              </a:rPr>
              <a:t>Work</a:t>
            </a:r>
            <a:r>
              <a:rPr lang="es-ES" b="1" i="1" dirty="0">
                <a:solidFill>
                  <a:srgbClr val="12699E"/>
                </a:solidFill>
              </a:rPr>
              <a:t> in </a:t>
            </a:r>
            <a:r>
              <a:rPr lang="es-ES" b="1" i="1" dirty="0" err="1">
                <a:solidFill>
                  <a:srgbClr val="12699E"/>
                </a:solidFill>
              </a:rPr>
              <a:t>progress</a:t>
            </a:r>
            <a:endParaRPr lang="es-ES" b="1" i="1" dirty="0">
              <a:solidFill>
                <a:srgbClr val="12699E"/>
              </a:solidFill>
            </a:endParaRPr>
          </a:p>
          <a:p>
            <a:endParaRPr lang="es-ES" dirty="0"/>
          </a:p>
        </p:txBody>
      </p:sp>
      <p:pic>
        <p:nvPicPr>
          <p:cNvPr id="13" name="Segnaposto contenuto 5" descr="fig3.png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96" r="-257521"/>
          <a:stretch/>
        </p:blipFill>
        <p:spPr>
          <a:xfrm>
            <a:off x="9979591" y="2100901"/>
            <a:ext cx="6207774" cy="4300031"/>
          </a:xfrm>
        </p:spPr>
      </p:pic>
    </p:spTree>
    <p:extLst>
      <p:ext uri="{BB962C8B-B14F-4D97-AF65-F5344CB8AC3E}">
        <p14:creationId xmlns:p14="http://schemas.microsoft.com/office/powerpoint/2010/main" val="8530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514775" y="1738922"/>
            <a:ext cx="5708225" cy="115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Typhoon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Megi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"/>
            </a:endParaRPr>
          </a:p>
        </p:txBody>
      </p:sp>
      <p:pic>
        <p:nvPicPr>
          <p:cNvPr id="6" name="Immagine 5" descr="Schermata 2016-02-26 alle 12.55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2922" b="6999"/>
          <a:stretch/>
        </p:blipFill>
        <p:spPr>
          <a:xfrm>
            <a:off x="691241" y="2863227"/>
            <a:ext cx="3827809" cy="378478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40236" y="2854719"/>
            <a:ext cx="39766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 smtClean="0">
                <a:latin typeface="Arial "/>
              </a:rPr>
              <a:t>DATASET:</a:t>
            </a:r>
          </a:p>
          <a:p>
            <a:r>
              <a:rPr lang="it-IT" sz="2500" dirty="0" err="1" smtClean="0">
                <a:latin typeface="Arial "/>
              </a:rPr>
              <a:t>TerraSAR</a:t>
            </a:r>
            <a:r>
              <a:rPr lang="it-IT" sz="2500" dirty="0" smtClean="0">
                <a:latin typeface="Arial "/>
              </a:rPr>
              <a:t>-X </a:t>
            </a:r>
            <a:r>
              <a:rPr lang="it-IT" sz="2500" dirty="0" err="1" smtClean="0">
                <a:latin typeface="Arial "/>
              </a:rPr>
              <a:t>ScanSAR</a:t>
            </a:r>
            <a:r>
              <a:rPr lang="it-IT" sz="2500" dirty="0" smtClean="0">
                <a:latin typeface="Arial "/>
              </a:rPr>
              <a:t> mode</a:t>
            </a:r>
          </a:p>
          <a:p>
            <a:endParaRPr lang="it-IT" sz="2500" dirty="0">
              <a:latin typeface="Arial "/>
            </a:endParaRPr>
          </a:p>
          <a:p>
            <a:r>
              <a:rPr lang="it-IT" sz="2500" b="1" dirty="0" smtClean="0">
                <a:latin typeface="Arial "/>
              </a:rPr>
              <a:t>Date</a:t>
            </a:r>
            <a:r>
              <a:rPr lang="it-IT" sz="2500" dirty="0" smtClean="0">
                <a:latin typeface="Arial "/>
              </a:rPr>
              <a:t>: </a:t>
            </a:r>
            <a:r>
              <a:rPr lang="it-IT" sz="2500" dirty="0" err="1" smtClean="0">
                <a:latin typeface="Arial "/>
              </a:rPr>
              <a:t>October</a:t>
            </a:r>
            <a:r>
              <a:rPr lang="it-IT" sz="2500" dirty="0" smtClean="0">
                <a:latin typeface="Arial "/>
              </a:rPr>
              <a:t> 21, 2010</a:t>
            </a:r>
          </a:p>
          <a:p>
            <a:r>
              <a:rPr lang="it-IT" sz="2500" b="1" dirty="0" smtClean="0">
                <a:latin typeface="Arial "/>
              </a:rPr>
              <a:t>Time UTC</a:t>
            </a:r>
            <a:r>
              <a:rPr lang="it-IT" sz="2500" dirty="0" smtClean="0">
                <a:latin typeface="Arial "/>
              </a:rPr>
              <a:t>:  22:05:16</a:t>
            </a:r>
          </a:p>
          <a:p>
            <a:endParaRPr lang="it-IT" sz="2500" dirty="0">
              <a:latin typeface="Arial "/>
            </a:endParaRPr>
          </a:p>
          <a:p>
            <a:r>
              <a:rPr lang="it-IT" sz="2500" b="1" dirty="0" err="1" smtClean="0">
                <a:latin typeface="Arial "/>
              </a:rPr>
              <a:t>Resolution</a:t>
            </a:r>
            <a:r>
              <a:rPr lang="it-IT" sz="2500" dirty="0" smtClean="0">
                <a:latin typeface="Arial "/>
              </a:rPr>
              <a:t>: </a:t>
            </a:r>
            <a:r>
              <a:rPr lang="it-IT" sz="2500" u="sng" dirty="0" smtClean="0">
                <a:latin typeface="Arial "/>
              </a:rPr>
              <a:t>8.25 m</a:t>
            </a:r>
            <a:endParaRPr lang="it-IT" sz="2500" u="sng" dirty="0">
              <a:latin typeface="Arial 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Dataset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16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734903"/>
            <a:ext cx="12192000" cy="47909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074943" y="1754443"/>
            <a:ext cx="3079691" cy="47909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9234152" y="1725134"/>
            <a:ext cx="2957848" cy="47909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6" t="30993" r="41176" b="32381"/>
          <a:stretch/>
        </p:blipFill>
        <p:spPr>
          <a:xfrm>
            <a:off x="3286456" y="2498341"/>
            <a:ext cx="1397237" cy="184435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8" t="32186" r="41028" b="33048"/>
          <a:stretch/>
        </p:blipFill>
        <p:spPr>
          <a:xfrm>
            <a:off x="4659933" y="2498341"/>
            <a:ext cx="1397239" cy="184435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6" t="32991" r="41620" b="33713"/>
          <a:stretch/>
        </p:blipFill>
        <p:spPr>
          <a:xfrm>
            <a:off x="4002229" y="4644431"/>
            <a:ext cx="1346424" cy="184435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2" t="31659" r="41620" b="32381"/>
          <a:stretch/>
        </p:blipFill>
        <p:spPr>
          <a:xfrm>
            <a:off x="6403208" y="2498342"/>
            <a:ext cx="1308077" cy="184435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1" t="30993" r="42065" b="33269"/>
          <a:stretch/>
        </p:blipFill>
        <p:spPr>
          <a:xfrm>
            <a:off x="7667729" y="2498342"/>
            <a:ext cx="1289387" cy="184435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 t="32103" r="42656" b="34157"/>
          <a:stretch/>
        </p:blipFill>
        <p:spPr>
          <a:xfrm>
            <a:off x="6893299" y="4644436"/>
            <a:ext cx="1398996" cy="184435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0" t="29523" r="42040" b="31853"/>
          <a:stretch/>
        </p:blipFill>
        <p:spPr>
          <a:xfrm>
            <a:off x="9459445" y="2468283"/>
            <a:ext cx="1250783" cy="184435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28773" r="41139" b="32159"/>
          <a:stretch/>
        </p:blipFill>
        <p:spPr>
          <a:xfrm>
            <a:off x="10728698" y="2468279"/>
            <a:ext cx="1391425" cy="184435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0" t="31659" r="41324" b="33490"/>
          <a:stretch/>
        </p:blipFill>
        <p:spPr>
          <a:xfrm>
            <a:off x="10111463" y="4644431"/>
            <a:ext cx="1409036" cy="1844352"/>
          </a:xfrm>
          <a:prstGeom prst="rect">
            <a:avLst/>
          </a:prstGeom>
        </p:spPr>
      </p:pic>
      <p:pic>
        <p:nvPicPr>
          <p:cNvPr id="20" name="Segnaposto contenuto 3" descr="TSX8_128.pdf"/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7" t="31085" r="39304" b="31594"/>
          <a:stretch/>
        </p:blipFill>
        <p:spPr>
          <a:xfrm>
            <a:off x="185968" y="2498341"/>
            <a:ext cx="1334560" cy="1844352"/>
          </a:xfrm>
        </p:spPr>
      </p:pic>
      <p:pic>
        <p:nvPicPr>
          <p:cNvPr id="21" name="Immagine 20" descr="TSX8_256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t="30327" r="40289" b="32603"/>
          <a:stretch/>
        </p:blipFill>
        <p:spPr>
          <a:xfrm>
            <a:off x="1673899" y="2498341"/>
            <a:ext cx="1332063" cy="184435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8" t="30327" r="41620" b="33047"/>
          <a:stretch/>
        </p:blipFill>
        <p:spPr>
          <a:xfrm>
            <a:off x="1686411" y="2477729"/>
            <a:ext cx="1232831" cy="184435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1" t="10792" r="17564" b="10628"/>
          <a:stretch/>
        </p:blipFill>
        <p:spPr>
          <a:xfrm>
            <a:off x="11495927" y="4644431"/>
            <a:ext cx="401172" cy="184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asellaDiTesto 23"/>
          <p:cNvSpPr txBox="1"/>
          <p:nvPr/>
        </p:nvSpPr>
        <p:spPr>
          <a:xfrm>
            <a:off x="628286" y="1776598"/>
            <a:ext cx="183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Arial "/>
              </a:rPr>
              <a:t>Resolution</a:t>
            </a:r>
            <a:r>
              <a:rPr lang="it-IT" b="1" dirty="0" smtClean="0">
                <a:latin typeface="Arial "/>
              </a:rPr>
              <a:t> 8 m</a:t>
            </a:r>
            <a:endParaRPr lang="it-IT" b="1" dirty="0">
              <a:latin typeface="Arial 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546210" y="1776598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Arial "/>
              </a:rPr>
              <a:t>Resolution</a:t>
            </a:r>
            <a:r>
              <a:rPr lang="it-IT" b="1" dirty="0" smtClean="0">
                <a:latin typeface="Arial "/>
              </a:rPr>
              <a:t> 17 m</a:t>
            </a:r>
            <a:endParaRPr lang="it-IT" b="1" dirty="0">
              <a:latin typeface="Arial 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6592375" y="1733187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Arial "/>
              </a:rPr>
              <a:t>Resolution</a:t>
            </a:r>
            <a:r>
              <a:rPr lang="it-IT" b="1" dirty="0" smtClean="0">
                <a:latin typeface="Arial "/>
              </a:rPr>
              <a:t> 33 m</a:t>
            </a:r>
            <a:endParaRPr lang="it-IT" b="1" dirty="0">
              <a:latin typeface="Arial 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9852103" y="1760486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Arial "/>
              </a:rPr>
              <a:t>Resolution</a:t>
            </a:r>
            <a:r>
              <a:rPr lang="it-IT" b="1" dirty="0" smtClean="0">
                <a:latin typeface="Arial "/>
              </a:rPr>
              <a:t> 66 m</a:t>
            </a:r>
            <a:endParaRPr lang="it-IT" b="1" dirty="0">
              <a:latin typeface="Arial 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28984" y="2132847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256x256</a:t>
            </a:r>
            <a:endParaRPr lang="it-IT" dirty="0">
              <a:latin typeface="Arial 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702460" y="2138653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512x512</a:t>
            </a:r>
            <a:endParaRPr lang="it-IT" dirty="0">
              <a:latin typeface="Arial 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031911" y="4313805"/>
            <a:ext cx="132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1024x1024</a:t>
            </a:r>
            <a:endParaRPr lang="it-IT" dirty="0">
              <a:latin typeface="Arial 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508183" y="2139604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128x128</a:t>
            </a:r>
            <a:endParaRPr lang="it-IT" dirty="0">
              <a:latin typeface="Arial 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4881659" y="2145410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256x256</a:t>
            </a:r>
            <a:endParaRPr lang="it-IT" dirty="0">
              <a:latin typeface="Arial 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211110" y="4320562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512x512</a:t>
            </a:r>
            <a:endParaRPr lang="it-IT" dirty="0">
              <a:latin typeface="Arial 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6459136" y="2139604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64x64</a:t>
            </a:r>
            <a:endParaRPr lang="it-IT" dirty="0">
              <a:latin typeface="Arial 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7832611" y="2145410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128x128</a:t>
            </a:r>
            <a:endParaRPr lang="it-IT" dirty="0">
              <a:latin typeface="Arial 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162062" y="4320562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256x256</a:t>
            </a:r>
            <a:endParaRPr lang="it-IT" dirty="0">
              <a:latin typeface="Arial 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9682551" y="2102591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32x32</a:t>
            </a:r>
            <a:endParaRPr lang="it-IT" dirty="0">
              <a:latin typeface="Arial 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1056027" y="2108397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64x64</a:t>
            </a:r>
            <a:endParaRPr lang="it-IT" dirty="0">
              <a:latin typeface="Arial 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0385476" y="4283549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"/>
              </a:rPr>
              <a:t>128x128</a:t>
            </a:r>
            <a:endParaRPr lang="it-IT" dirty="0">
              <a:latin typeface="Arial "/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8" t="32326" r="40585" b="33712"/>
          <a:stretch/>
        </p:blipFill>
        <p:spPr>
          <a:xfrm>
            <a:off x="931568" y="4614575"/>
            <a:ext cx="1331067" cy="1844352"/>
          </a:xfrm>
          <a:prstGeom prst="rect">
            <a:avLst/>
          </a:prstGeom>
        </p:spPr>
      </p:pic>
      <p:sp>
        <p:nvSpPr>
          <p:cNvPr id="42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Experiments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78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33645" y="1443622"/>
            <a:ext cx="6520375" cy="832219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Acf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fits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at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different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resolutions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and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fixed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median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filter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chemeClr val="tx1"/>
                </a:solidFill>
                <a:latin typeface="Arial "/>
              </a:rPr>
              <a:t>window</a:t>
            </a:r>
            <a:r>
              <a:rPr lang="it-IT" sz="2500" b="1" dirty="0" smtClean="0">
                <a:solidFill>
                  <a:schemeClr val="tx1"/>
                </a:solidFill>
                <a:latin typeface="Arial "/>
              </a:rPr>
              <a:t>: 11</a:t>
            </a:r>
            <a:endParaRPr lang="it-IT" sz="2500" b="1" dirty="0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7" name="Segnaposto contenuto 3" descr="acf_fixwindow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7474"/>
          <a:stretch>
            <a:fillRect/>
          </a:stretch>
        </p:blipFill>
        <p:spPr>
          <a:xfrm>
            <a:off x="274321" y="2472397"/>
            <a:ext cx="5991979" cy="3295357"/>
          </a:xfrm>
        </p:spPr>
      </p:pic>
      <p:pic>
        <p:nvPicPr>
          <p:cNvPr id="9" name="Segnaposto contenuto 3" descr="window_variabil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7474"/>
          <a:stretch>
            <a:fillRect/>
          </a:stretch>
        </p:blipFill>
        <p:spPr>
          <a:xfrm>
            <a:off x="6266297" y="2472397"/>
            <a:ext cx="5991979" cy="3295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arrotondato 3"/>
              <p:cNvSpPr/>
              <p:nvPr/>
            </p:nvSpPr>
            <p:spPr>
              <a:xfrm>
                <a:off x="5363751" y="5607770"/>
                <a:ext cx="6763311" cy="118876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𝑷𝒊𝒙𝒆𝒍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𝒔𝒑𝒂𝒄𝒊𝒏𝒈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𝑩𝒐𝒙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𝒔𝒊𝒛𝒆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𝑯𝒐𝒎𝒐𝒈𝒆𝒏𝒆𝒊𝒕𝒚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4" name="Rettangolo arrotondat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9" y="5607766"/>
                <a:ext cx="6763311" cy="1188763"/>
              </a:xfrm>
              <a:prstGeom prst="roundRect">
                <a:avLst/>
              </a:prstGeom>
              <a:blipFill rotWithShape="0">
                <a:blip r:embed="rId4"/>
                <a:stretch>
                  <a:fillRect l="-269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6084790" y="1443622"/>
            <a:ext cx="6520375" cy="832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500" b="1" dirty="0" err="1" smtClean="0">
                <a:latin typeface="Arial "/>
              </a:rPr>
              <a:t>Acf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fits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at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different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resolutions</a:t>
            </a:r>
            <a:r>
              <a:rPr lang="it-IT" sz="2500" b="1" dirty="0" smtClean="0">
                <a:latin typeface="Arial "/>
              </a:rPr>
              <a:t> and </a:t>
            </a:r>
            <a:r>
              <a:rPr lang="it-IT" sz="2500" b="1" dirty="0" err="1" smtClean="0">
                <a:latin typeface="Arial "/>
              </a:rPr>
              <a:t>variable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median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filter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window</a:t>
            </a:r>
            <a:endParaRPr lang="it-IT" sz="2500" b="1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9742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33645" y="1443622"/>
            <a:ext cx="6520375" cy="832219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Acf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fits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at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different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resolutions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and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fixed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median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filter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it-IT" sz="2500" b="1" dirty="0" err="1" smtClean="0">
                <a:solidFill>
                  <a:srgbClr val="000000"/>
                </a:solidFill>
                <a:latin typeface="Arial "/>
              </a:rPr>
              <a:t>window</a:t>
            </a:r>
            <a:r>
              <a:rPr lang="it-IT" sz="2500" b="1" dirty="0" smtClean="0">
                <a:solidFill>
                  <a:srgbClr val="000000"/>
                </a:solidFill>
                <a:latin typeface="Arial "/>
              </a:rPr>
              <a:t>: 11</a:t>
            </a:r>
            <a:endParaRPr lang="it-IT" sz="2500" b="1" dirty="0">
              <a:solidFill>
                <a:srgbClr val="000000"/>
              </a:solidFill>
              <a:latin typeface="Arial "/>
            </a:endParaRPr>
          </a:p>
        </p:txBody>
      </p:sp>
      <p:pic>
        <p:nvPicPr>
          <p:cNvPr id="7" name="Segnaposto contenuto 3" descr="acf_fixwindow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7474"/>
          <a:stretch>
            <a:fillRect/>
          </a:stretch>
        </p:blipFill>
        <p:spPr>
          <a:xfrm>
            <a:off x="274321" y="2472397"/>
            <a:ext cx="5991979" cy="3295357"/>
          </a:xfrm>
        </p:spPr>
      </p:pic>
      <p:pic>
        <p:nvPicPr>
          <p:cNvPr id="9" name="Segnaposto contenuto 3" descr="window_variabil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7474"/>
          <a:stretch>
            <a:fillRect/>
          </a:stretch>
        </p:blipFill>
        <p:spPr>
          <a:xfrm>
            <a:off x="6266297" y="2472397"/>
            <a:ext cx="5991979" cy="3295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arrotondato 3"/>
              <p:cNvSpPr/>
              <p:nvPr/>
            </p:nvSpPr>
            <p:spPr>
              <a:xfrm>
                <a:off x="5363751" y="5607770"/>
                <a:ext cx="6763311" cy="118876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𝑷𝒊𝒙𝒆𝒍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𝒔𝒑𝒂𝒄𝒊𝒏𝒈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𝑩𝒐𝒙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𝒔𝒊𝒛𝒆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𝑯𝒐𝒎𝒐𝒈𝒆𝒏𝒆𝒊𝒕𝒚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4" name="Rettangolo arrotondat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9" y="5607766"/>
                <a:ext cx="6763311" cy="1188763"/>
              </a:xfrm>
              <a:prstGeom prst="roundRect">
                <a:avLst/>
              </a:prstGeom>
              <a:blipFill rotWithShape="0">
                <a:blip r:embed="rId4"/>
                <a:stretch>
                  <a:fillRect l="-269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6084790" y="1443622"/>
            <a:ext cx="6520375" cy="832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500" b="1" dirty="0" err="1" smtClean="0">
                <a:latin typeface="Arial "/>
              </a:rPr>
              <a:t>Acf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fits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at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different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resolutions</a:t>
            </a:r>
            <a:r>
              <a:rPr lang="it-IT" sz="2500" b="1" dirty="0" smtClean="0">
                <a:latin typeface="Arial "/>
              </a:rPr>
              <a:t> and </a:t>
            </a:r>
            <a:r>
              <a:rPr lang="it-IT" sz="2500" b="1" dirty="0" err="1" smtClean="0">
                <a:latin typeface="Arial "/>
              </a:rPr>
              <a:t>variable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median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filter</a:t>
            </a:r>
            <a:r>
              <a:rPr lang="it-IT" sz="2500" b="1" dirty="0" smtClean="0">
                <a:latin typeface="Arial "/>
              </a:rPr>
              <a:t> </a:t>
            </a:r>
            <a:r>
              <a:rPr lang="it-IT" sz="2500" b="1" dirty="0" err="1" smtClean="0">
                <a:latin typeface="Arial "/>
              </a:rPr>
              <a:t>window</a:t>
            </a:r>
            <a:endParaRPr lang="it-IT" sz="2500" b="1" dirty="0">
              <a:latin typeface="Arial 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400802" y="6427197"/>
            <a:ext cx="646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Median</a:t>
            </a:r>
            <a:r>
              <a:rPr lang="it-IT" dirty="0" smtClean="0"/>
              <a:t> </a:t>
            </a:r>
            <a:r>
              <a:rPr lang="it-IT" dirty="0" err="1" smtClean="0"/>
              <a:t>filter</a:t>
            </a:r>
            <a:r>
              <a:rPr lang="it-IT" dirty="0" smtClean="0"/>
              <a:t> </a:t>
            </a:r>
            <a:r>
              <a:rPr lang="it-IT" dirty="0" err="1" smtClean="0"/>
              <a:t>window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be </a:t>
            </a:r>
            <a:r>
              <a:rPr lang="it-IT" dirty="0" err="1" smtClean="0"/>
              <a:t>fixed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100-120 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35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arrotondato 4"/>
              <p:cNvSpPr/>
              <p:nvPr/>
            </p:nvSpPr>
            <p:spPr>
              <a:xfrm>
                <a:off x="5363751" y="5607770"/>
                <a:ext cx="6763311" cy="118876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𝑷𝒊𝒙𝒆𝒍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𝒑𝒂𝒄𝒊𝒏𝒈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𝑩𝒐𝒙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𝒔𝒊𝒛𝒆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𝑯𝒐𝒎𝒐𝒈𝒆𝒏𝒆𝒊𝒕𝒚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5" name="Rettangolo arrotondat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9" y="5607766"/>
                <a:ext cx="6763311" cy="1188763"/>
              </a:xfrm>
              <a:prstGeom prst="roundRect">
                <a:avLst/>
              </a:prstGeom>
              <a:blipFill rotWithShape="0">
                <a:blip r:embed="rId2"/>
                <a:stretch>
                  <a:fillRect l="-269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5277" r="7627" b="7821"/>
          <a:stretch/>
        </p:blipFill>
        <p:spPr>
          <a:xfrm>
            <a:off x="309491" y="1738232"/>
            <a:ext cx="5775296" cy="29693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64" y="1738236"/>
            <a:ext cx="5535805" cy="306453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286889" y="1265623"/>
            <a:ext cx="22502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000" b="1" dirty="0" err="1" smtClean="0">
                <a:latin typeface="Arial "/>
              </a:rPr>
              <a:t>mean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 ± </a:t>
            </a:r>
            <a:r>
              <a:rPr lang="it-IT" sz="2000" b="1" dirty="0" err="1" smtClean="0">
                <a:latin typeface="Arial "/>
              </a:rPr>
              <a:t>std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 </a:t>
            </a:r>
            <a:endParaRPr lang="it-IT" sz="2000" b="1" dirty="0">
              <a:latin typeface="Arial 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9988" y="4802772"/>
            <a:ext cx="13897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000" b="1" dirty="0" err="1" smtClean="0">
                <a:latin typeface="Arial "/>
              </a:rPr>
              <a:t>Std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)~5%</a:t>
            </a:r>
            <a:endParaRPr lang="it-IT" sz="2000" b="1" dirty="0">
              <a:latin typeface="Arial 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631408" y="4778818"/>
            <a:ext cx="153237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000" b="1" dirty="0" err="1" smtClean="0">
                <a:latin typeface="Arial "/>
              </a:rPr>
              <a:t>Std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)~13%</a:t>
            </a:r>
            <a:endParaRPr lang="it-IT" sz="2000" b="1" dirty="0">
              <a:latin typeface="Arial 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83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arrotondato 4"/>
              <p:cNvSpPr/>
              <p:nvPr/>
            </p:nvSpPr>
            <p:spPr>
              <a:xfrm>
                <a:off x="5363751" y="5607770"/>
                <a:ext cx="6763311" cy="118876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𝑷𝒊𝒙𝒆𝒍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𝒑𝒂𝒄𝒊𝒏𝒈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𝑩𝒐𝒙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𝒔𝒊𝒛𝒆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𝑯𝒐𝒎𝒐𝒈𝒆𝒏𝒆𝒊𝒕𝒚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5" name="Rettangolo arrotondat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9" y="5607766"/>
                <a:ext cx="6763311" cy="1188763"/>
              </a:xfrm>
              <a:prstGeom prst="roundRect">
                <a:avLst/>
              </a:prstGeom>
              <a:blipFill rotWithShape="0">
                <a:blip r:embed="rId2"/>
                <a:stretch>
                  <a:fillRect l="-269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5277" r="7627" b="7821"/>
          <a:stretch/>
        </p:blipFill>
        <p:spPr>
          <a:xfrm>
            <a:off x="309491" y="1738232"/>
            <a:ext cx="5775296" cy="29693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64" y="1738236"/>
            <a:ext cx="5535805" cy="306453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286889" y="1265623"/>
            <a:ext cx="22502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000" b="1" dirty="0" err="1" smtClean="0">
                <a:latin typeface="Arial "/>
              </a:rPr>
              <a:t>mean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 ± </a:t>
            </a:r>
            <a:r>
              <a:rPr lang="it-IT" sz="2000" b="1" dirty="0" err="1" smtClean="0">
                <a:latin typeface="Arial "/>
              </a:rPr>
              <a:t>std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 </a:t>
            </a:r>
            <a:endParaRPr lang="it-IT" sz="2000" b="1" dirty="0">
              <a:latin typeface="Arial 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9988" y="4802772"/>
            <a:ext cx="13897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000" b="1" dirty="0" err="1" smtClean="0">
                <a:latin typeface="Arial "/>
              </a:rPr>
              <a:t>Std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)~5%</a:t>
            </a:r>
            <a:endParaRPr lang="it-IT" sz="2000" b="1" dirty="0">
              <a:latin typeface="Arial 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631408" y="4778818"/>
            <a:ext cx="153237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000" b="1" dirty="0" err="1" smtClean="0">
                <a:latin typeface="Arial "/>
              </a:rPr>
              <a:t>Std</a:t>
            </a:r>
            <a:r>
              <a:rPr lang="it-IT" sz="2000" b="1" dirty="0" smtClean="0">
                <a:latin typeface="Arial "/>
              </a:rPr>
              <a:t>(</a:t>
            </a:r>
            <a:r>
              <a:rPr lang="it-IT" sz="2000" b="1" dirty="0" err="1" smtClean="0">
                <a:latin typeface="Arial "/>
              </a:rPr>
              <a:t>λc</a:t>
            </a:r>
            <a:r>
              <a:rPr lang="it-IT" sz="2000" b="1" dirty="0" smtClean="0">
                <a:latin typeface="Arial "/>
              </a:rPr>
              <a:t>)~13%</a:t>
            </a:r>
            <a:endParaRPr lang="it-IT" sz="2000" b="1" dirty="0">
              <a:latin typeface="Arial 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861133" y="6427197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Tolerance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of </a:t>
            </a:r>
            <a:r>
              <a:rPr lang="it-IT" dirty="0" err="1" smtClean="0"/>
              <a:t>about</a:t>
            </a:r>
            <a:r>
              <a:rPr lang="it-IT" dirty="0" smtClean="0"/>
              <a:t> 13%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14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arrotondato 5"/>
              <p:cNvSpPr/>
              <p:nvPr/>
            </p:nvSpPr>
            <p:spPr>
              <a:xfrm>
                <a:off x="4411229" y="5702695"/>
                <a:ext cx="6763311" cy="118876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it-IT" sz="2400" b="1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𝑷𝒊𝒙𝒆𝒍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𝒑𝒂𝒄𝒊𝒏𝒈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𝑩𝒐𝒙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𝒔𝒊𝒛𝒆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𝑯𝒐𝒎𝒐𝒈𝒆𝒏𝒆𝒊𝒕𝒚</m:t>
                      </m:r>
                      <m:r>
                        <a:rPr lang="it-IT" sz="2400" b="1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it-IT" sz="2400" b="1" dirty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ttangolo arrotondat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226" y="5702691"/>
                <a:ext cx="6763311" cy="1188763"/>
              </a:xfrm>
              <a:prstGeom prst="roundRect">
                <a:avLst/>
              </a:prstGeom>
              <a:blipFill rotWithShape="0">
                <a:blip r:embed="rId2"/>
                <a:stretch>
                  <a:fillRect l="-718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/>
          <p:cNvSpPr txBox="1"/>
          <p:nvPr/>
        </p:nvSpPr>
        <p:spPr>
          <a:xfrm>
            <a:off x="425221" y="2833308"/>
            <a:ext cx="54425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Arial "/>
              </a:rPr>
              <a:t>3 Sentinel-1 </a:t>
            </a:r>
            <a:r>
              <a:rPr lang="it-IT" sz="2000" b="1" dirty="0" err="1" smtClean="0">
                <a:latin typeface="Arial "/>
              </a:rPr>
              <a:t>dataset</a:t>
            </a:r>
            <a:r>
              <a:rPr lang="it-IT" sz="2000" b="1" dirty="0" smtClean="0">
                <a:latin typeface="Arial "/>
              </a:rPr>
              <a:t> GRD </a:t>
            </a:r>
            <a:r>
              <a:rPr lang="it-IT" sz="2000" b="1" dirty="0" err="1" smtClean="0">
                <a:latin typeface="Arial "/>
              </a:rPr>
              <a:t>Stripmap</a:t>
            </a:r>
            <a:r>
              <a:rPr lang="it-IT" sz="2000" b="1" dirty="0" smtClean="0">
                <a:latin typeface="Arial "/>
              </a:rPr>
              <a:t>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Arial "/>
              </a:rPr>
              <a:t>VV </a:t>
            </a:r>
            <a:r>
              <a:rPr lang="it-IT" sz="2000" b="1" dirty="0" err="1" smtClean="0">
                <a:latin typeface="Arial "/>
              </a:rPr>
              <a:t>polarization</a:t>
            </a:r>
            <a:endParaRPr lang="it-IT" sz="2000" b="1" dirty="0" smtClean="0">
              <a:latin typeface="Arial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Arial "/>
              </a:rPr>
              <a:t>10m pixel </a:t>
            </a:r>
            <a:r>
              <a:rPr lang="it-IT" sz="2000" b="1" dirty="0" err="1" smtClean="0">
                <a:latin typeface="Arial "/>
              </a:rPr>
              <a:t>spacing</a:t>
            </a:r>
            <a:endParaRPr lang="it-IT" sz="2000" b="1" dirty="0" smtClean="0">
              <a:latin typeface="Arial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 smtClean="0">
                <a:latin typeface="Arial "/>
              </a:rPr>
              <a:t>November</a:t>
            </a:r>
            <a:r>
              <a:rPr lang="it-IT" sz="2000" b="1" dirty="0" smtClean="0">
                <a:latin typeface="Arial "/>
              </a:rPr>
              <a:t> 2014 – </a:t>
            </a:r>
            <a:r>
              <a:rPr lang="it-IT" sz="2000" b="1" dirty="0" err="1" smtClean="0">
                <a:latin typeface="Arial "/>
              </a:rPr>
              <a:t>May</a:t>
            </a:r>
            <a:r>
              <a:rPr lang="it-IT" sz="2000" b="1" dirty="0" smtClean="0">
                <a:latin typeface="Arial "/>
              </a:rPr>
              <a:t> 2015 </a:t>
            </a:r>
            <a:endParaRPr lang="it-IT" sz="2000" b="1" dirty="0">
              <a:latin typeface="Arial "/>
            </a:endParaRPr>
          </a:p>
        </p:txBody>
      </p:sp>
      <p:sp>
        <p:nvSpPr>
          <p:cNvPr id="8" name="Parentesi graffa chiusa 7"/>
          <p:cNvSpPr/>
          <p:nvPr/>
        </p:nvSpPr>
        <p:spPr>
          <a:xfrm>
            <a:off x="5852669" y="2687377"/>
            <a:ext cx="464235" cy="1469366"/>
          </a:xfrm>
          <a:prstGeom prst="rightBrac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527411" y="2999672"/>
            <a:ext cx="5365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homogeneity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high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homogeneity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high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homogeneity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969987" y="-12837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 w="23495" cmpd="sng">
                  <a:solidFill>
                    <a:srgbClr val="0E0256">
                      <a:alpha val="91000"/>
                    </a:srgbClr>
                  </a:solidFill>
                </a:ln>
                <a:solidFill>
                  <a:schemeClr val="accent4">
                    <a:lumMod val="40000"/>
                    <a:lumOff val="60000"/>
                    <a:alpha val="93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Results</a:t>
            </a:r>
            <a:endParaRPr kumimoji="0" lang="it-IT" sz="4400" b="1" i="0" u="none" strike="noStrike" kern="1200" cap="none" spc="0" normalizeH="0" baseline="0" noProof="0" dirty="0">
              <a:ln w="23495" cmpd="sng">
                <a:solidFill>
                  <a:srgbClr val="0E0256">
                    <a:alpha val="91000"/>
                  </a:srgbClr>
                </a:solidFill>
              </a:ln>
              <a:solidFill>
                <a:schemeClr val="accent4">
                  <a:lumMod val="40000"/>
                  <a:lumOff val="60000"/>
                  <a:alpha val="93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79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">
  <a:themeElements>
    <a:clrScheme name="Genesi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Genesi.thmx</Template>
  <TotalTime>2385</TotalTime>
  <Words>540</Words>
  <Application>Microsoft Office PowerPoint</Application>
  <PresentationFormat>Personalizado</PresentationFormat>
  <Paragraphs>90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Genesi</vt:lpstr>
      <vt:lpstr>A novel azimuth cut-off implementation to improve sea surface wind retrievals from SAR images</vt:lpstr>
      <vt:lpstr>Presentación de PowerPoint</vt:lpstr>
      <vt:lpstr>Presentación de PowerPoint</vt:lpstr>
      <vt:lpstr>Presentación de PowerPoint</vt:lpstr>
      <vt:lpstr>Acf fits at different resolutions and fixed median filter window: 11</vt:lpstr>
      <vt:lpstr>Acf fits at different resolutions and fixed median filter window: 11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attention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Valeria Corcione</dc:creator>
  <cp:lastModifiedBy>Marcos</cp:lastModifiedBy>
  <cp:revision>58</cp:revision>
  <dcterms:created xsi:type="dcterms:W3CDTF">2017-06-25T00:20:14Z</dcterms:created>
  <dcterms:modified xsi:type="dcterms:W3CDTF">2018-04-25T23:07:22Z</dcterms:modified>
</cp:coreProperties>
</file>